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17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486" r:id="rId2"/>
    <p:sldId id="487" r:id="rId3"/>
    <p:sldId id="488" r:id="rId4"/>
    <p:sldId id="489" r:id="rId5"/>
    <p:sldId id="524" r:id="rId6"/>
    <p:sldId id="495" r:id="rId7"/>
    <p:sldId id="526" r:id="rId8"/>
    <p:sldId id="502" r:id="rId9"/>
    <p:sldId id="527" r:id="rId10"/>
    <p:sldId id="528" r:id="rId11"/>
    <p:sldId id="533" r:id="rId12"/>
    <p:sldId id="534" r:id="rId13"/>
    <p:sldId id="508" r:id="rId14"/>
    <p:sldId id="492" r:id="rId15"/>
    <p:sldId id="491" r:id="rId16"/>
    <p:sldId id="513" r:id="rId17"/>
    <p:sldId id="531" r:id="rId18"/>
    <p:sldId id="490" r:id="rId19"/>
    <p:sldId id="535" r:id="rId20"/>
    <p:sldId id="536" r:id="rId21"/>
    <p:sldId id="532" r:id="rId22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DFE"/>
    <a:srgbClr val="990100"/>
    <a:srgbClr val="6A8854"/>
    <a:srgbClr val="3475B5"/>
    <a:srgbClr val="EA863D"/>
    <a:srgbClr val="F9BA8B"/>
    <a:srgbClr val="71369F"/>
    <a:srgbClr val="E2D7E8"/>
    <a:srgbClr val="E6EFF8"/>
    <a:srgbClr val="F9E5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719"/>
  </p:normalViewPr>
  <p:slideViewPr>
    <p:cSldViewPr snapToGrid="0">
      <p:cViewPr varScale="1">
        <p:scale>
          <a:sx n="74" d="100"/>
          <a:sy n="74" d="100"/>
        </p:scale>
        <p:origin x="66" y="18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30CF34-5466-4C09-8B8B-5A958BCAE99F}" type="datetimeFigureOut">
              <a:rPr lang="zh-CN" altLang="en-US" smtClean="0"/>
              <a:t>2025/12/15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3EEB3-6DEA-48F1-9CD4-EDC2A04DB05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  <a:p>
            <a:r>
              <a:rPr lang="zh-CN" altLang="en-US"/>
              <a:t>这里展示如何进行纵向提交轨迹挖掘。</a:t>
            </a:r>
          </a:p>
          <a:p>
            <a:endParaRPr lang="en-US" altLang="zh-CN"/>
          </a:p>
          <a:p>
            <a:r>
              <a:rPr lang="zh-CN" altLang="en-US"/>
              <a:t>我实现了从传统</a:t>
            </a:r>
            <a:r>
              <a:rPr lang="en-US" altLang="zh-CN"/>
              <a:t>‘</a:t>
            </a:r>
            <a:r>
              <a:rPr lang="zh-CN" altLang="en-US"/>
              <a:t>静态快照</a:t>
            </a:r>
            <a:r>
              <a:rPr lang="en-US" altLang="zh-CN"/>
              <a:t>’</a:t>
            </a:r>
            <a:r>
              <a:rPr lang="zh-CN" altLang="en-US"/>
              <a:t>视角向</a:t>
            </a:r>
            <a:r>
              <a:rPr lang="en-US" altLang="zh-CN"/>
              <a:t>‘</a:t>
            </a:r>
            <a:r>
              <a:rPr lang="zh-CN" altLang="en-US"/>
              <a:t>纵向动态流</a:t>
            </a:r>
            <a:r>
              <a:rPr lang="en-US" altLang="zh-CN"/>
              <a:t>’</a:t>
            </a:r>
            <a:r>
              <a:rPr lang="zh-CN" altLang="en-US"/>
              <a:t>视角的跨越。通过分析学生连续提交的时间轴，我们提取了三大核心特征：</a:t>
            </a:r>
            <a:r>
              <a:rPr lang="en-US" altLang="zh-CN"/>
              <a:t> </a:t>
            </a:r>
            <a:r>
              <a:rPr lang="zh-CN" altLang="en-US"/>
              <a:t>一是提交间隔，比如极短的间隔可能暗示学生在焦虑地盲目试错。</a:t>
            </a:r>
            <a:r>
              <a:rPr lang="en-US" altLang="zh-CN"/>
              <a:t> </a:t>
            </a:r>
            <a:r>
              <a:rPr lang="zh-CN" altLang="en-US"/>
              <a:t>二是代码演化，微小的修改可能只是在碰运气，而大幅重构则意味着深层思考和逻辑修正。</a:t>
            </a:r>
            <a:r>
              <a:rPr lang="en-US" altLang="zh-CN"/>
              <a:t> </a:t>
            </a:r>
            <a:r>
              <a:rPr lang="zh-CN" altLang="en-US"/>
              <a:t>三是状态转移，记录了从错误到正确的演变路径。</a:t>
            </a:r>
          </a:p>
          <a:p>
            <a:endParaRPr lang="en-US" altLang="zh-CN"/>
          </a:p>
          <a:p>
            <a:r>
              <a:rPr lang="zh-CN" altLang="en-US"/>
              <a:t>通过组合这些特征，我们能有效区分学生的认知状态，例如识别出是</a:t>
            </a:r>
            <a:r>
              <a:rPr lang="en-US" altLang="zh-CN"/>
              <a:t>‘</a:t>
            </a:r>
            <a:r>
              <a:rPr lang="zh-CN" altLang="en-US"/>
              <a:t>盲目试错</a:t>
            </a:r>
            <a:r>
              <a:rPr lang="en-US" altLang="zh-CN"/>
              <a:t>’</a:t>
            </a:r>
            <a:r>
              <a:rPr lang="zh-CN" altLang="en-US"/>
              <a:t>模式还是</a:t>
            </a:r>
            <a:r>
              <a:rPr lang="en-US" altLang="zh-CN"/>
              <a:t>‘</a:t>
            </a:r>
            <a:r>
              <a:rPr lang="zh-CN" altLang="en-US"/>
              <a:t>深层思考</a:t>
            </a:r>
            <a:r>
              <a:rPr lang="en-US" altLang="zh-CN"/>
              <a:t>’</a:t>
            </a:r>
            <a:r>
              <a:rPr lang="zh-CN" altLang="en-US"/>
              <a:t>模式，从而为个性化诊断提供关键依据。</a:t>
            </a:r>
            <a:r>
              <a:rPr lang="en-US" altLang="zh-CN"/>
              <a:t>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4C0E4D-08D0-D833-C777-EC62324E5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0D08E23-928C-3B85-F90E-9150752C2B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0E09E8F-ED1F-3FA0-264B-99C4B7BE72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  <a:p>
            <a:r>
              <a:rPr lang="zh-CN" altLang="en-US"/>
              <a:t>这里展示如何进行纵向提交轨迹挖掘。</a:t>
            </a:r>
          </a:p>
          <a:p>
            <a:endParaRPr lang="en-US" altLang="zh-CN"/>
          </a:p>
          <a:p>
            <a:r>
              <a:rPr lang="zh-CN" altLang="en-US"/>
              <a:t>我实现了从传统</a:t>
            </a:r>
            <a:r>
              <a:rPr lang="en-US" altLang="zh-CN"/>
              <a:t>‘</a:t>
            </a:r>
            <a:r>
              <a:rPr lang="zh-CN" altLang="en-US"/>
              <a:t>静态快照</a:t>
            </a:r>
            <a:r>
              <a:rPr lang="en-US" altLang="zh-CN"/>
              <a:t>’</a:t>
            </a:r>
            <a:r>
              <a:rPr lang="zh-CN" altLang="en-US"/>
              <a:t>视角向</a:t>
            </a:r>
            <a:r>
              <a:rPr lang="en-US" altLang="zh-CN"/>
              <a:t>‘</a:t>
            </a:r>
            <a:r>
              <a:rPr lang="zh-CN" altLang="en-US"/>
              <a:t>纵向动态流</a:t>
            </a:r>
            <a:r>
              <a:rPr lang="en-US" altLang="zh-CN"/>
              <a:t>’</a:t>
            </a:r>
            <a:r>
              <a:rPr lang="zh-CN" altLang="en-US"/>
              <a:t>视角的跨越。通过分析学生连续提交的时间轴，我们提取了三大核心特征：</a:t>
            </a:r>
            <a:r>
              <a:rPr lang="en-US" altLang="zh-CN"/>
              <a:t> </a:t>
            </a:r>
            <a:r>
              <a:rPr lang="zh-CN" altLang="en-US"/>
              <a:t>一是提交间隔，比如极短的间隔可能暗示学生在焦虑地盲目试错。</a:t>
            </a:r>
            <a:r>
              <a:rPr lang="en-US" altLang="zh-CN"/>
              <a:t> </a:t>
            </a:r>
            <a:r>
              <a:rPr lang="zh-CN" altLang="en-US"/>
              <a:t>二是代码演化，微小的修改可能只是在碰运气，而大幅重构则意味着深层思考和逻辑修正。</a:t>
            </a:r>
            <a:r>
              <a:rPr lang="en-US" altLang="zh-CN"/>
              <a:t> </a:t>
            </a:r>
            <a:r>
              <a:rPr lang="zh-CN" altLang="en-US"/>
              <a:t>三是状态转移，记录了从错误到正确的演变路径。</a:t>
            </a:r>
          </a:p>
          <a:p>
            <a:endParaRPr lang="en-US" altLang="zh-CN"/>
          </a:p>
          <a:p>
            <a:r>
              <a:rPr lang="zh-CN" altLang="en-US"/>
              <a:t>通过组合这些特征，我们能有效区分学生的认知状态，例如识别出是</a:t>
            </a:r>
            <a:r>
              <a:rPr lang="en-US" altLang="zh-CN"/>
              <a:t>‘</a:t>
            </a:r>
            <a:r>
              <a:rPr lang="zh-CN" altLang="en-US"/>
              <a:t>盲目试错</a:t>
            </a:r>
            <a:r>
              <a:rPr lang="en-US" altLang="zh-CN"/>
              <a:t>’</a:t>
            </a:r>
            <a:r>
              <a:rPr lang="zh-CN" altLang="en-US"/>
              <a:t>模式还是</a:t>
            </a:r>
            <a:r>
              <a:rPr lang="en-US" altLang="zh-CN"/>
              <a:t>‘</a:t>
            </a:r>
            <a:r>
              <a:rPr lang="zh-CN" altLang="en-US"/>
              <a:t>深层思考</a:t>
            </a:r>
            <a:r>
              <a:rPr lang="en-US" altLang="zh-CN"/>
              <a:t>’</a:t>
            </a:r>
            <a:r>
              <a:rPr lang="zh-CN" altLang="en-US"/>
              <a:t>模式，从而为个性化诊断提供关键依据。</a:t>
            </a:r>
            <a:r>
              <a:rPr lang="en-US" altLang="zh-CN"/>
              <a:t>”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B94744-03E5-CE32-E075-1C78340B9F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3043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579EB-7542-23D7-A9E7-A614F38E9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0DEDE25-D160-FB5D-C015-68885E3848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290E0F6-D5DC-FB26-59C6-8FB5C66339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  <a:p>
            <a:r>
              <a:rPr lang="zh-CN" altLang="en-US"/>
              <a:t>这里展示如何进行纵向提交轨迹挖掘。</a:t>
            </a:r>
          </a:p>
          <a:p>
            <a:endParaRPr lang="en-US" altLang="zh-CN"/>
          </a:p>
          <a:p>
            <a:r>
              <a:rPr lang="zh-CN" altLang="en-US"/>
              <a:t>我实现了从传统</a:t>
            </a:r>
            <a:r>
              <a:rPr lang="en-US" altLang="zh-CN"/>
              <a:t>‘</a:t>
            </a:r>
            <a:r>
              <a:rPr lang="zh-CN" altLang="en-US"/>
              <a:t>静态快照</a:t>
            </a:r>
            <a:r>
              <a:rPr lang="en-US" altLang="zh-CN"/>
              <a:t>’</a:t>
            </a:r>
            <a:r>
              <a:rPr lang="zh-CN" altLang="en-US"/>
              <a:t>视角向</a:t>
            </a:r>
            <a:r>
              <a:rPr lang="en-US" altLang="zh-CN"/>
              <a:t>‘</a:t>
            </a:r>
            <a:r>
              <a:rPr lang="zh-CN" altLang="en-US"/>
              <a:t>纵向动态流</a:t>
            </a:r>
            <a:r>
              <a:rPr lang="en-US" altLang="zh-CN"/>
              <a:t>’</a:t>
            </a:r>
            <a:r>
              <a:rPr lang="zh-CN" altLang="en-US"/>
              <a:t>视角的跨越。通过分析学生连续提交的时间轴，我们提取了三大核心特征：</a:t>
            </a:r>
            <a:r>
              <a:rPr lang="en-US" altLang="zh-CN"/>
              <a:t> </a:t>
            </a:r>
            <a:r>
              <a:rPr lang="zh-CN" altLang="en-US"/>
              <a:t>一是提交间隔，比如极短的间隔可能暗示学生在焦虑地盲目试错。</a:t>
            </a:r>
            <a:r>
              <a:rPr lang="en-US" altLang="zh-CN"/>
              <a:t> </a:t>
            </a:r>
            <a:r>
              <a:rPr lang="zh-CN" altLang="en-US"/>
              <a:t>二是代码演化，微小的修改可能只是在碰运气，而大幅重构则意味着深层思考和逻辑修正。</a:t>
            </a:r>
            <a:r>
              <a:rPr lang="en-US" altLang="zh-CN"/>
              <a:t> </a:t>
            </a:r>
            <a:r>
              <a:rPr lang="zh-CN" altLang="en-US"/>
              <a:t>三是状态转移，记录了从错误到正确的演变路径。</a:t>
            </a:r>
          </a:p>
          <a:p>
            <a:endParaRPr lang="en-US" altLang="zh-CN"/>
          </a:p>
          <a:p>
            <a:r>
              <a:rPr lang="zh-CN" altLang="en-US"/>
              <a:t>通过组合这些特征，我们能有效区分学生的认知状态，例如识别出是</a:t>
            </a:r>
            <a:r>
              <a:rPr lang="en-US" altLang="zh-CN"/>
              <a:t>‘</a:t>
            </a:r>
            <a:r>
              <a:rPr lang="zh-CN" altLang="en-US"/>
              <a:t>盲目试错</a:t>
            </a:r>
            <a:r>
              <a:rPr lang="en-US" altLang="zh-CN"/>
              <a:t>’</a:t>
            </a:r>
            <a:r>
              <a:rPr lang="zh-CN" altLang="en-US"/>
              <a:t>模式还是</a:t>
            </a:r>
            <a:r>
              <a:rPr lang="en-US" altLang="zh-CN"/>
              <a:t>‘</a:t>
            </a:r>
            <a:r>
              <a:rPr lang="zh-CN" altLang="en-US"/>
              <a:t>深层思考</a:t>
            </a:r>
            <a:r>
              <a:rPr lang="en-US" altLang="zh-CN"/>
              <a:t>’</a:t>
            </a:r>
            <a:r>
              <a:rPr lang="zh-CN" altLang="en-US"/>
              <a:t>模式，从而为个性化诊断提供关键依据。</a:t>
            </a:r>
            <a:r>
              <a:rPr lang="en-US" altLang="zh-CN"/>
              <a:t>”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3C50C8-2D60-73C3-C231-6FF4DF0A99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06591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1. </a:t>
            </a:r>
            <a:r>
              <a:rPr lang="zh-CN" altLang="en-US"/>
              <a:t>输入层</a:t>
            </a:r>
            <a:r>
              <a:rPr lang="en-US" altLang="zh-CN"/>
              <a:t> (Input Layer) “</a:t>
            </a:r>
            <a:r>
              <a:rPr lang="zh-CN" altLang="en-US"/>
              <a:t>最左侧是输入层。我们基于</a:t>
            </a:r>
            <a:r>
              <a:rPr lang="en-US" altLang="zh-CN"/>
              <a:t> CodeNet </a:t>
            </a:r>
            <a:r>
              <a:rPr lang="zh-CN" altLang="en-US"/>
              <a:t>数据集，提取包含时间戳、代码快照和状态码的全量提交序列，构建完整的调试会话数据。</a:t>
            </a:r>
            <a:r>
              <a:rPr lang="en-US" altLang="zh-CN"/>
              <a:t>”</a:t>
            </a:r>
          </a:p>
          <a:p>
            <a:endParaRPr lang="en-US" altLang="zh-CN"/>
          </a:p>
          <a:p>
            <a:r>
              <a:rPr lang="en-US" altLang="zh-CN"/>
              <a:t>2. </a:t>
            </a:r>
            <a:r>
              <a:rPr lang="zh-CN" altLang="en-US"/>
              <a:t>处理层</a:t>
            </a:r>
            <a:r>
              <a:rPr lang="en-US" altLang="zh-CN"/>
              <a:t> I</a:t>
            </a:r>
            <a:r>
              <a:rPr lang="zh-CN" altLang="en-US"/>
              <a:t>：特征工程与对齐</a:t>
            </a:r>
            <a:r>
              <a:rPr lang="en-US" altLang="zh-CN"/>
              <a:t> (Processing Layer I) “</a:t>
            </a:r>
            <a:r>
              <a:rPr lang="zh-CN" altLang="en-US"/>
              <a:t>进入橙色的处理层，分为两步：</a:t>
            </a:r>
          </a:p>
          <a:p>
            <a:endParaRPr lang="en-US" altLang="zh-CN"/>
          </a:p>
          <a:p>
            <a:r>
              <a:rPr lang="zh-CN" altLang="en-US"/>
              <a:t>特征融合：</a:t>
            </a:r>
            <a:r>
              <a:rPr lang="en-US" altLang="zh-CN"/>
              <a:t> </a:t>
            </a:r>
            <a:r>
              <a:rPr lang="zh-CN" altLang="en-US"/>
              <a:t>我们一方面挖掘纵向轨迹中的行为模式（如反复试错），另一方面利用</a:t>
            </a:r>
            <a:r>
              <a:rPr lang="en-US" altLang="zh-CN"/>
              <a:t> DKT </a:t>
            </a:r>
            <a:r>
              <a:rPr lang="zh-CN" altLang="en-US"/>
              <a:t>建模学生的知识掌握度。</a:t>
            </a:r>
          </a:p>
          <a:p>
            <a:endParaRPr lang="en-US" altLang="zh-CN"/>
          </a:p>
          <a:p>
            <a:r>
              <a:rPr lang="zh-CN" altLang="en-US"/>
              <a:t>双塔对比学习：</a:t>
            </a:r>
            <a:r>
              <a:rPr lang="en-US" altLang="zh-CN"/>
              <a:t> </a:t>
            </a:r>
            <a:r>
              <a:rPr lang="zh-CN" altLang="en-US"/>
              <a:t>这是解决</a:t>
            </a:r>
            <a:r>
              <a:rPr lang="en-US" altLang="zh-CN"/>
              <a:t>‘</a:t>
            </a:r>
            <a:r>
              <a:rPr lang="zh-CN" altLang="en-US"/>
              <a:t>异构语义鸿沟</a:t>
            </a:r>
            <a:r>
              <a:rPr lang="en-US" altLang="zh-CN"/>
              <a:t>’</a:t>
            </a:r>
            <a:r>
              <a:rPr lang="zh-CN" altLang="en-US"/>
              <a:t>的关键。左侧的时序认知编码器处理学生状态，右侧的语义感知编码器处理代码结构。我们通过对比损失函数拉近二者的距离，让模型学会理解</a:t>
            </a:r>
            <a:r>
              <a:rPr lang="en-US" altLang="zh-CN"/>
              <a:t>‘</a:t>
            </a:r>
            <a:r>
              <a:rPr lang="zh-CN" altLang="en-US"/>
              <a:t>什么样的学生状态倾向于写出什么样的代码</a:t>
            </a:r>
            <a:r>
              <a:rPr lang="en-US" altLang="zh-CN"/>
              <a:t>’</a:t>
            </a:r>
            <a:r>
              <a:rPr lang="zh-CN" altLang="en-US"/>
              <a:t>。</a:t>
            </a:r>
            <a:r>
              <a:rPr lang="en-US" altLang="zh-CN"/>
              <a:t>”</a:t>
            </a:r>
          </a:p>
          <a:p>
            <a:endParaRPr lang="en-US" altLang="zh-CN"/>
          </a:p>
          <a:p>
            <a:r>
              <a:rPr lang="en-US" altLang="zh-CN"/>
              <a:t>3. </a:t>
            </a:r>
            <a:r>
              <a:rPr lang="zh-CN" altLang="en-US"/>
              <a:t>处理层</a:t>
            </a:r>
            <a:r>
              <a:rPr lang="en-US" altLang="zh-CN"/>
              <a:t> II</a:t>
            </a:r>
            <a:r>
              <a:rPr lang="zh-CN" altLang="en-US"/>
              <a:t>：大模型适配</a:t>
            </a:r>
            <a:r>
              <a:rPr lang="en-US" altLang="zh-CN"/>
              <a:t> (Processing Layer II) “</a:t>
            </a:r>
            <a:r>
              <a:rPr lang="zh-CN" altLang="en-US"/>
              <a:t>进入紫色的大模型层。我们采用了</a:t>
            </a:r>
            <a:r>
              <a:rPr lang="en-US" altLang="zh-CN"/>
              <a:t> PEFT</a:t>
            </a:r>
            <a:r>
              <a:rPr lang="zh-CN" altLang="en-US"/>
              <a:t>（参数高效微调）</a:t>
            </a:r>
            <a:r>
              <a:rPr lang="en-US" altLang="zh-CN"/>
              <a:t> </a:t>
            </a:r>
            <a:r>
              <a:rPr lang="zh-CN" altLang="en-US"/>
              <a:t>技术：</a:t>
            </a:r>
          </a:p>
          <a:p>
            <a:endParaRPr lang="en-US" altLang="zh-CN"/>
          </a:p>
          <a:p>
            <a:r>
              <a:rPr lang="zh-CN" altLang="en-US"/>
              <a:t>设计一个轻量级的认知门控适配器，它能动态评估特征的重要性，过滤掉低质量的试错噪音。</a:t>
            </a:r>
          </a:p>
          <a:p>
            <a:endParaRPr lang="en-US" altLang="zh-CN"/>
          </a:p>
          <a:p>
            <a:r>
              <a:rPr lang="zh-CN" altLang="en-US"/>
              <a:t>随后，这些特征被转化为</a:t>
            </a:r>
            <a:r>
              <a:rPr lang="en-US" altLang="zh-CN"/>
              <a:t> </a:t>
            </a:r>
            <a:r>
              <a:rPr lang="zh-CN" altLang="en-US"/>
              <a:t>软提示，输入到冻结基座的</a:t>
            </a:r>
            <a:r>
              <a:rPr lang="en-US" altLang="zh-CN"/>
              <a:t> LLM </a:t>
            </a:r>
            <a:r>
              <a:rPr lang="zh-CN" altLang="en-US"/>
              <a:t>中。</a:t>
            </a:r>
          </a:p>
          <a:p>
            <a:endParaRPr lang="en-US" altLang="zh-CN"/>
          </a:p>
          <a:p>
            <a:r>
              <a:rPr lang="zh-CN" altLang="en-US"/>
              <a:t>配合精心设计的反事实推理链（</a:t>
            </a:r>
            <a:r>
              <a:rPr lang="en-US" altLang="zh-CN"/>
              <a:t>CoT</a:t>
            </a:r>
            <a:r>
              <a:rPr lang="zh-CN" altLang="en-US"/>
              <a:t>），模型依次执行</a:t>
            </a:r>
            <a:r>
              <a:rPr lang="en-US" altLang="zh-CN"/>
              <a:t>‘</a:t>
            </a:r>
            <a:r>
              <a:rPr lang="zh-CN" altLang="en-US"/>
              <a:t>现象捕捉</a:t>
            </a:r>
            <a:r>
              <a:rPr lang="en-US" altLang="zh-CN"/>
              <a:t> -&gt; </a:t>
            </a:r>
            <a:r>
              <a:rPr lang="zh-CN" altLang="en-US"/>
              <a:t>逻辑回溯</a:t>
            </a:r>
            <a:r>
              <a:rPr lang="en-US" altLang="zh-CN"/>
              <a:t> -&gt; </a:t>
            </a:r>
            <a:r>
              <a:rPr lang="zh-CN" altLang="en-US"/>
              <a:t>根因推导</a:t>
            </a:r>
            <a:r>
              <a:rPr lang="en-US" altLang="zh-CN"/>
              <a:t>’</a:t>
            </a:r>
            <a:r>
              <a:rPr lang="zh-CN" altLang="en-US"/>
              <a:t>三步推理。</a:t>
            </a:r>
            <a:r>
              <a:rPr lang="en-US" altLang="zh-CN"/>
              <a:t>”</a:t>
            </a:r>
          </a:p>
          <a:p>
            <a:endParaRPr lang="en-US" altLang="zh-CN"/>
          </a:p>
          <a:p>
            <a:r>
              <a:rPr lang="en-US" altLang="zh-CN"/>
              <a:t>4. </a:t>
            </a:r>
            <a:r>
              <a:rPr lang="zh-CN" altLang="en-US"/>
              <a:t>输出层</a:t>
            </a:r>
            <a:r>
              <a:rPr lang="en-US" altLang="zh-CN"/>
              <a:t> (Output Layer) “</a:t>
            </a:r>
            <a:r>
              <a:rPr lang="zh-CN" altLang="en-US"/>
              <a:t>最后是绿色的输出层。系统不再是输出简单的</a:t>
            </a:r>
            <a:r>
              <a:rPr lang="en-US" altLang="zh-CN"/>
              <a:t> Pass/Fail</a:t>
            </a:r>
            <a:r>
              <a:rPr lang="zh-CN" altLang="en-US"/>
              <a:t>，而是生成结构化的诊断报告，明确指出错误类型、深层逻辑根因以及具体的修复建议。</a:t>
            </a:r>
            <a:r>
              <a:rPr lang="en-US" altLang="zh-CN"/>
              <a:t>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我设计了三个实验来验证我们的核心创新点。</a:t>
            </a:r>
          </a:p>
          <a:p>
            <a:endParaRPr lang="en-US" altLang="zh-CN"/>
          </a:p>
          <a:p>
            <a:r>
              <a:rPr lang="zh-CN" altLang="en-US"/>
              <a:t>实验一（左侧）：</a:t>
            </a:r>
            <a:r>
              <a:rPr lang="en-US" altLang="zh-CN"/>
              <a:t>RQ1 </a:t>
            </a:r>
            <a:r>
              <a:rPr lang="zh-CN" altLang="en-US"/>
              <a:t>性能验证。我们将与</a:t>
            </a:r>
            <a:r>
              <a:rPr lang="en-US" altLang="zh-CN"/>
              <a:t> CodeBERT </a:t>
            </a:r>
            <a:r>
              <a:rPr lang="zh-CN" altLang="en-US"/>
              <a:t>和</a:t>
            </a:r>
            <a:r>
              <a:rPr lang="en-US" altLang="zh-CN"/>
              <a:t> GPT-4 </a:t>
            </a:r>
            <a:r>
              <a:rPr lang="zh-CN" altLang="en-US"/>
              <a:t>等基线模型对比，重点验证我们的方法在识别逻辑错误上的准确性（</a:t>
            </a:r>
            <a:r>
              <a:rPr lang="en-US" altLang="zh-CN"/>
              <a:t>F1-Score</a:t>
            </a:r>
            <a:r>
              <a:rPr lang="zh-CN" altLang="en-US"/>
              <a:t>）和解释性（</a:t>
            </a:r>
            <a:r>
              <a:rPr lang="en-US" altLang="zh-CN"/>
              <a:t>BLEU/Rouge-L</a:t>
            </a:r>
            <a:r>
              <a:rPr lang="zh-CN" altLang="en-US"/>
              <a:t>）。预期在逻辑错误上表现更优。</a:t>
            </a:r>
          </a:p>
          <a:p>
            <a:endParaRPr lang="en-US" altLang="zh-CN"/>
          </a:p>
          <a:p>
            <a:r>
              <a:rPr lang="zh-CN" altLang="en-US"/>
              <a:t>实验二（中间）：</a:t>
            </a:r>
            <a:r>
              <a:rPr lang="en-US" altLang="zh-CN"/>
              <a:t>RQ2 </a:t>
            </a:r>
            <a:r>
              <a:rPr lang="zh-CN" altLang="en-US"/>
              <a:t>消融实验。通过对比不同特征组合的变体模型，验证引入</a:t>
            </a:r>
            <a:r>
              <a:rPr lang="en-US" altLang="zh-CN"/>
              <a:t>‘</a:t>
            </a:r>
            <a:r>
              <a:rPr lang="zh-CN" altLang="en-US"/>
              <a:t>长期认知</a:t>
            </a:r>
            <a:r>
              <a:rPr lang="en-US" altLang="zh-CN"/>
              <a:t>’</a:t>
            </a:r>
            <a:r>
              <a:rPr lang="zh-CN" altLang="en-US"/>
              <a:t>和</a:t>
            </a:r>
            <a:r>
              <a:rPr lang="en-US" altLang="zh-CN"/>
              <a:t>‘</a:t>
            </a:r>
            <a:r>
              <a:rPr lang="zh-CN" altLang="en-US"/>
              <a:t>短期行为</a:t>
            </a:r>
            <a:r>
              <a:rPr lang="en-US" altLang="zh-CN"/>
              <a:t>’</a:t>
            </a:r>
            <a:r>
              <a:rPr lang="zh-CN" altLang="en-US"/>
              <a:t>特征对预测的增益，证明多模态数据融合的必要性。预期全量模型效果最佳，并能区分相同错误的不同成因。</a:t>
            </a:r>
          </a:p>
          <a:p>
            <a:endParaRPr lang="en-US" altLang="zh-CN"/>
          </a:p>
          <a:p>
            <a:r>
              <a:rPr lang="zh-CN" altLang="en-US"/>
              <a:t>实验三（右侧）：</a:t>
            </a:r>
            <a:r>
              <a:rPr lang="en-US" altLang="zh-CN"/>
              <a:t>RQ3 </a:t>
            </a:r>
            <a:r>
              <a:rPr lang="zh-CN" altLang="en-US"/>
              <a:t>架构验证。对比我们的</a:t>
            </a:r>
            <a:r>
              <a:rPr lang="en-US" altLang="zh-CN"/>
              <a:t>‘Soft Prompting’</a:t>
            </a:r>
            <a:r>
              <a:rPr lang="zh-CN" altLang="en-US"/>
              <a:t>方案与传统的</a:t>
            </a:r>
            <a:r>
              <a:rPr lang="en-US" altLang="zh-CN"/>
              <a:t>‘Hard Prompting’</a:t>
            </a:r>
            <a:r>
              <a:rPr lang="zh-CN" altLang="en-US"/>
              <a:t>方案。从</a:t>
            </a:r>
            <a:r>
              <a:rPr lang="en-US" altLang="zh-CN"/>
              <a:t>Token</a:t>
            </a:r>
            <a:r>
              <a:rPr lang="zh-CN" altLang="en-US"/>
              <a:t>消耗和信息保真度两个维度证明我们架构的高效性和精准性。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  <a:p>
            <a:r>
              <a:rPr lang="zh-CN" altLang="en-US"/>
              <a:t>本研究面临三大核心技术挑战。</a:t>
            </a:r>
          </a:p>
          <a:p>
            <a:endParaRPr lang="en-US" altLang="zh-CN"/>
          </a:p>
          <a:p>
            <a:r>
              <a:rPr lang="zh-CN" altLang="en-US"/>
              <a:t>第一（指向左侧）：异构特征对齐。</a:t>
            </a:r>
            <a:r>
              <a:rPr lang="en-US" altLang="zh-CN"/>
              <a:t> </a:t>
            </a:r>
            <a:r>
              <a:rPr lang="zh-CN" altLang="en-US"/>
              <a:t>核心难点是如何跨越数值型行为数据与文本型代码数据之间的</a:t>
            </a:r>
            <a:r>
              <a:rPr lang="en-US" altLang="zh-CN"/>
              <a:t>‘</a:t>
            </a:r>
            <a:r>
              <a:rPr lang="zh-CN" altLang="en-US"/>
              <a:t>语义鸿沟</a:t>
            </a:r>
            <a:r>
              <a:rPr lang="en-US" altLang="zh-CN"/>
              <a:t>’</a:t>
            </a:r>
            <a:r>
              <a:rPr lang="zh-CN" altLang="en-US"/>
              <a:t>，将它们映射到统一的语义空间，且不丢失关键的认知信息。</a:t>
            </a:r>
          </a:p>
          <a:p>
            <a:endParaRPr lang="en-US" altLang="zh-CN"/>
          </a:p>
          <a:p>
            <a:r>
              <a:rPr lang="zh-CN" altLang="en-US"/>
              <a:t>第二（指向中间）：</a:t>
            </a:r>
            <a:r>
              <a:rPr lang="en-US" altLang="zh-CN"/>
              <a:t>‘</a:t>
            </a:r>
            <a:r>
              <a:rPr lang="zh-CN" altLang="en-US"/>
              <a:t>伪过程</a:t>
            </a:r>
            <a:r>
              <a:rPr lang="en-US" altLang="zh-CN"/>
              <a:t>’</a:t>
            </a:r>
            <a:r>
              <a:rPr lang="zh-CN" altLang="en-US"/>
              <a:t>特征去噪。</a:t>
            </a:r>
            <a:r>
              <a:rPr lang="en-US" altLang="zh-CN"/>
              <a:t> </a:t>
            </a:r>
            <a:r>
              <a:rPr lang="zh-CN" altLang="en-US"/>
              <a:t>并非所有提交都反映真实的认知过程。难点在于如何从海量数据中剔除网络波动、抄袭等噪声，构建高质量的调试会话样本。</a:t>
            </a:r>
          </a:p>
          <a:p>
            <a:endParaRPr lang="en-US" altLang="zh-CN"/>
          </a:p>
          <a:p>
            <a:r>
              <a:rPr lang="zh-CN" altLang="en-US"/>
              <a:t>第三（指向右侧）：逻辑错误归因。</a:t>
            </a:r>
            <a:r>
              <a:rPr lang="en-US" altLang="zh-CN"/>
              <a:t> </a:t>
            </a:r>
            <a:r>
              <a:rPr lang="zh-CN" altLang="en-US"/>
              <a:t>死循环、边界溢出等逻辑错误缺乏显式报错。难点在于如何利用大模型的推理能力，结合历史轨迹，精准定位这些隐性错误的根源并生成解释。</a:t>
            </a:r>
          </a:p>
          <a:p>
            <a:endParaRPr lang="en-US" altLang="zh-CN"/>
          </a:p>
          <a:p>
            <a:r>
              <a:rPr lang="zh-CN" altLang="en-US"/>
              <a:t>突破这三大难题是我们实现研究目标的关键。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本课题在三个维度上实现了核心突破：</a:t>
            </a:r>
          </a:p>
          <a:p>
            <a:endParaRPr lang="en-US" altLang="zh-CN"/>
          </a:p>
          <a:p>
            <a:r>
              <a:rPr lang="zh-CN" altLang="en-US"/>
              <a:t>第一，模型层面，我提出了时序认知编码器，引入遗忘机制解决了传统模型无法处理学生知识动态衰退的问题。</a:t>
            </a:r>
            <a:r>
              <a:rPr lang="en-US" altLang="zh-CN"/>
              <a:t> </a:t>
            </a:r>
            <a:r>
              <a:rPr lang="zh-CN" altLang="en-US"/>
              <a:t>第二，范式层面，反事实推理技术，将传统的</a:t>
            </a:r>
            <a:r>
              <a:rPr lang="en-US" altLang="zh-CN"/>
              <a:t>‘</a:t>
            </a:r>
            <a:r>
              <a:rPr lang="zh-CN" altLang="en-US"/>
              <a:t>二分类预测</a:t>
            </a:r>
            <a:r>
              <a:rPr lang="en-US" altLang="zh-CN"/>
              <a:t>’</a:t>
            </a:r>
            <a:r>
              <a:rPr lang="zh-CN" altLang="en-US"/>
              <a:t>升级为可解释的</a:t>
            </a:r>
            <a:r>
              <a:rPr lang="en-US" altLang="zh-CN"/>
              <a:t>‘</a:t>
            </a:r>
            <a:r>
              <a:rPr lang="zh-CN" altLang="en-US"/>
              <a:t>白盒归因诊断</a:t>
            </a:r>
            <a:r>
              <a:rPr lang="en-US" altLang="zh-CN"/>
              <a:t>’</a:t>
            </a:r>
            <a:r>
              <a:rPr lang="zh-CN" altLang="en-US"/>
              <a:t>。</a:t>
            </a:r>
            <a:r>
              <a:rPr lang="en-US" altLang="zh-CN"/>
              <a:t> </a:t>
            </a:r>
            <a:r>
              <a:rPr lang="zh-CN" altLang="en-US"/>
              <a:t>第三，架构层面，针对学生乱写代码的噪音问题，我设计了门控适配器，实现了无效特征的自动过滤。</a:t>
            </a:r>
            <a:r>
              <a:rPr lang="en-US" altLang="zh-CN"/>
              <a:t>”</a:t>
            </a:r>
          </a:p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13713-57D1-EF08-FD98-93D308488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A0FD9B4-1944-14BE-1750-8023B16049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6771181-5394-7315-66F1-8C87A34E0B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7E7D3C-98A9-AEFB-11BE-D696B858F3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6541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EF87F-614A-4C53-8DBF-26CA5F6CA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4492B78-4169-3365-9C39-0E6C739CBC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6ADE91F-0497-3B63-8D8B-D7B9070201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我设计了三个实验来验证我们的核心创新点。</a:t>
            </a:r>
          </a:p>
          <a:p>
            <a:endParaRPr lang="en-US" altLang="zh-CN"/>
          </a:p>
          <a:p>
            <a:r>
              <a:rPr lang="zh-CN" altLang="en-US"/>
              <a:t>实验一（左侧）：</a:t>
            </a:r>
            <a:r>
              <a:rPr lang="en-US" altLang="zh-CN"/>
              <a:t>RQ1 </a:t>
            </a:r>
            <a:r>
              <a:rPr lang="zh-CN" altLang="en-US"/>
              <a:t>性能验证。我们将与</a:t>
            </a:r>
            <a:r>
              <a:rPr lang="en-US" altLang="zh-CN"/>
              <a:t> CodeBERT </a:t>
            </a:r>
            <a:r>
              <a:rPr lang="zh-CN" altLang="en-US"/>
              <a:t>和</a:t>
            </a:r>
            <a:r>
              <a:rPr lang="en-US" altLang="zh-CN"/>
              <a:t> GPT-4 </a:t>
            </a:r>
            <a:r>
              <a:rPr lang="zh-CN" altLang="en-US"/>
              <a:t>等基线模型对比，重点验证我们的方法在识别逻辑错误上的准确性（</a:t>
            </a:r>
            <a:r>
              <a:rPr lang="en-US" altLang="zh-CN"/>
              <a:t>F1-Score</a:t>
            </a:r>
            <a:r>
              <a:rPr lang="zh-CN" altLang="en-US"/>
              <a:t>）和解释性（</a:t>
            </a:r>
            <a:r>
              <a:rPr lang="en-US" altLang="zh-CN"/>
              <a:t>BLEU/Rouge-L</a:t>
            </a:r>
            <a:r>
              <a:rPr lang="zh-CN" altLang="en-US"/>
              <a:t>）。预期在逻辑错误上表现更优。</a:t>
            </a:r>
          </a:p>
          <a:p>
            <a:endParaRPr lang="en-US" altLang="zh-CN"/>
          </a:p>
          <a:p>
            <a:r>
              <a:rPr lang="zh-CN" altLang="en-US"/>
              <a:t>实验二（中间）：</a:t>
            </a:r>
            <a:r>
              <a:rPr lang="en-US" altLang="zh-CN"/>
              <a:t>RQ2 </a:t>
            </a:r>
            <a:r>
              <a:rPr lang="zh-CN" altLang="en-US"/>
              <a:t>消融实验。通过对比不同特征组合的变体模型，验证引入</a:t>
            </a:r>
            <a:r>
              <a:rPr lang="en-US" altLang="zh-CN"/>
              <a:t>‘</a:t>
            </a:r>
            <a:r>
              <a:rPr lang="zh-CN" altLang="en-US"/>
              <a:t>长期认知</a:t>
            </a:r>
            <a:r>
              <a:rPr lang="en-US" altLang="zh-CN"/>
              <a:t>’</a:t>
            </a:r>
            <a:r>
              <a:rPr lang="zh-CN" altLang="en-US"/>
              <a:t>和</a:t>
            </a:r>
            <a:r>
              <a:rPr lang="en-US" altLang="zh-CN"/>
              <a:t>‘</a:t>
            </a:r>
            <a:r>
              <a:rPr lang="zh-CN" altLang="en-US"/>
              <a:t>短期行为</a:t>
            </a:r>
            <a:r>
              <a:rPr lang="en-US" altLang="zh-CN"/>
              <a:t>’</a:t>
            </a:r>
            <a:r>
              <a:rPr lang="zh-CN" altLang="en-US"/>
              <a:t>特征对预测的增益，证明多模态数据融合的必要性。预期全量模型效果最佳，并能区分相同错误的不同成因。</a:t>
            </a:r>
          </a:p>
          <a:p>
            <a:endParaRPr lang="en-US" altLang="zh-CN"/>
          </a:p>
          <a:p>
            <a:r>
              <a:rPr lang="zh-CN" altLang="en-US"/>
              <a:t>实验三（右侧）：</a:t>
            </a:r>
            <a:r>
              <a:rPr lang="en-US" altLang="zh-CN"/>
              <a:t>RQ3 </a:t>
            </a:r>
            <a:r>
              <a:rPr lang="zh-CN" altLang="en-US"/>
              <a:t>架构验证。对比我们的</a:t>
            </a:r>
            <a:r>
              <a:rPr lang="en-US" altLang="zh-CN"/>
              <a:t>‘Soft Prompting’</a:t>
            </a:r>
            <a:r>
              <a:rPr lang="zh-CN" altLang="en-US"/>
              <a:t>方案与传统的</a:t>
            </a:r>
            <a:r>
              <a:rPr lang="en-US" altLang="zh-CN"/>
              <a:t>‘Hard Prompting’</a:t>
            </a:r>
            <a:r>
              <a:rPr lang="zh-CN" altLang="en-US"/>
              <a:t>方案。从</a:t>
            </a:r>
            <a:r>
              <a:rPr lang="en-US" altLang="zh-CN"/>
              <a:t>Token</a:t>
            </a:r>
            <a:r>
              <a:rPr lang="zh-CN" altLang="en-US"/>
              <a:t>消耗和信息保真度两个维度证明我们架构的高效性和精准性。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F8F5C50-6B1B-E9E1-44C7-22B414FD49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54862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“</a:t>
            </a:r>
            <a:r>
              <a:rPr lang="zh-CN" altLang="en-US"/>
              <a:t>这一页展示了我们研究的现实背景。新手程序员常常陷入一个</a:t>
            </a:r>
            <a:r>
              <a:rPr lang="en-US" altLang="zh-CN"/>
              <a:t>**‘</a:t>
            </a:r>
            <a:r>
              <a:rPr lang="zh-CN" altLang="en-US"/>
              <a:t>反复试错的死循环</a:t>
            </a:r>
            <a:r>
              <a:rPr lang="en-US" altLang="zh-CN"/>
              <a:t>’**</a:t>
            </a:r>
            <a:r>
              <a:rPr lang="zh-CN" altLang="en-US"/>
              <a:t>（指向顶部图）：提交代码后，只能得到</a:t>
            </a:r>
            <a:r>
              <a:rPr lang="en-US" altLang="zh-CN"/>
              <a:t> WA/TLE </a:t>
            </a:r>
            <a:r>
              <a:rPr lang="zh-CN" altLang="en-US"/>
              <a:t>这样模糊的报错，导致只能盲目修改。</a:t>
            </a:r>
          </a:p>
          <a:p>
            <a:endParaRPr lang="en-US" altLang="zh-CN"/>
          </a:p>
          <a:p>
            <a:r>
              <a:rPr lang="zh-CN" altLang="en-US"/>
              <a:t>这背后有两个主要痛点：</a:t>
            </a:r>
            <a:r>
              <a:rPr lang="en-US" altLang="zh-CN"/>
              <a:t> </a:t>
            </a:r>
            <a:r>
              <a:rPr lang="zh-CN" altLang="en-US"/>
              <a:t>第一是反馈质量差（指向痛点一），现有系统只判对错，不解释原因；</a:t>
            </a:r>
            <a:r>
              <a:rPr lang="en-US" altLang="zh-CN"/>
              <a:t> </a:t>
            </a:r>
            <a:r>
              <a:rPr lang="zh-CN" altLang="en-US"/>
              <a:t>第二是缺乏个性化（指向痛点二），系统无法区分学生是真不懂还是粗心，无法因材施教。</a:t>
            </a:r>
          </a:p>
          <a:p>
            <a:endParaRPr lang="en-US" altLang="zh-CN"/>
          </a:p>
          <a:p>
            <a:r>
              <a:rPr lang="zh-CN" altLang="en-US"/>
              <a:t>因此，我们的核心结论是（指向底部）：解决编程教育中</a:t>
            </a:r>
            <a:r>
              <a:rPr lang="en-US" altLang="zh-CN"/>
              <a:t>**</a:t>
            </a:r>
            <a:r>
              <a:rPr lang="zh-CN" altLang="en-US"/>
              <a:t>缺乏</a:t>
            </a:r>
            <a:r>
              <a:rPr lang="en-US" altLang="zh-CN"/>
              <a:t>‘</a:t>
            </a:r>
            <a:r>
              <a:rPr lang="zh-CN" altLang="en-US"/>
              <a:t>针对性指导</a:t>
            </a:r>
            <a:r>
              <a:rPr lang="en-US" altLang="zh-CN"/>
              <a:t>’</a:t>
            </a:r>
            <a:r>
              <a:rPr lang="zh-CN" altLang="en-US"/>
              <a:t>和</a:t>
            </a:r>
            <a:r>
              <a:rPr lang="en-US" altLang="zh-CN"/>
              <a:t>‘</a:t>
            </a:r>
            <a:r>
              <a:rPr lang="zh-CN" altLang="en-US"/>
              <a:t>深层语义解释</a:t>
            </a:r>
            <a:r>
              <a:rPr lang="en-US" altLang="zh-CN"/>
              <a:t>’**</a:t>
            </a:r>
            <a:r>
              <a:rPr lang="zh-CN" altLang="en-US"/>
              <a:t>的问题，是提升学习效率的关键，也是本课题的研究动力。</a:t>
            </a:r>
            <a:r>
              <a:rPr lang="en-US" altLang="zh-CN"/>
              <a:t>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“</a:t>
            </a:r>
            <a:r>
              <a:rPr lang="zh-CN" altLang="en-US"/>
              <a:t>这一页展示了我们研究的核心价值，旨在实现从</a:t>
            </a:r>
            <a:r>
              <a:rPr lang="en-US" altLang="zh-CN"/>
              <a:t>**</a:t>
            </a:r>
            <a:r>
              <a:rPr lang="zh-CN" altLang="en-US"/>
              <a:t>传统</a:t>
            </a:r>
            <a:r>
              <a:rPr lang="en-US" altLang="zh-CN"/>
              <a:t>‘</a:t>
            </a:r>
            <a:r>
              <a:rPr lang="zh-CN" altLang="en-US"/>
              <a:t>被动纠错</a:t>
            </a:r>
            <a:r>
              <a:rPr lang="en-US" altLang="zh-CN"/>
              <a:t>’</a:t>
            </a:r>
            <a:r>
              <a:rPr lang="zh-CN" altLang="en-US"/>
              <a:t>到本研究</a:t>
            </a:r>
            <a:r>
              <a:rPr lang="en-US" altLang="zh-CN"/>
              <a:t>‘</a:t>
            </a:r>
            <a:r>
              <a:rPr lang="zh-CN" altLang="en-US"/>
              <a:t>主动诊断</a:t>
            </a:r>
            <a:r>
              <a:rPr lang="en-US" altLang="zh-CN"/>
              <a:t>’**</a:t>
            </a:r>
            <a:r>
              <a:rPr lang="zh-CN" altLang="en-US"/>
              <a:t>的范式转变（指向中间箭头）。</a:t>
            </a:r>
          </a:p>
          <a:p>
            <a:endParaRPr lang="en-US" altLang="zh-CN"/>
          </a:p>
          <a:p>
            <a:r>
              <a:rPr lang="zh-CN" altLang="en-US"/>
              <a:t>传统方式（指向左侧）只给一个简单的</a:t>
            </a:r>
            <a:r>
              <a:rPr lang="en-US" altLang="zh-CN"/>
              <a:t> WA/TLE </a:t>
            </a:r>
            <a:r>
              <a:rPr lang="zh-CN" altLang="en-US"/>
              <a:t>报错，理论上局限于二元预测，实践上导致学生无效调试。学生只知对错，不知原因。</a:t>
            </a:r>
          </a:p>
          <a:p>
            <a:endParaRPr lang="en-US" altLang="zh-CN"/>
          </a:p>
          <a:p>
            <a:r>
              <a:rPr lang="zh-CN" altLang="en-US"/>
              <a:t>而我们的研究（指向右侧）能生成包含错误类型、深层成因和修复建议的智能诊断报告。这在理论上创新性地实现了生成式语义诊断，在实践上提供了主动预警和智能指导。</a:t>
            </a:r>
          </a:p>
          <a:p>
            <a:endParaRPr lang="en-US" altLang="zh-CN"/>
          </a:p>
          <a:p>
            <a:r>
              <a:rPr lang="zh-CN" altLang="en-US"/>
              <a:t>总之（指向底部），本研究在理论上实现了认知的深度跃迁，在实践上能显著提升教学的智能化水平。</a:t>
            </a:r>
            <a:r>
              <a:rPr lang="en-US" altLang="zh-CN"/>
              <a:t>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研究的现状，分为三个阶段。</a:t>
            </a:r>
            <a:r>
              <a:rPr lang="en-US" altLang="zh-CN"/>
              <a:t> </a:t>
            </a:r>
            <a:r>
              <a:rPr lang="zh-CN" altLang="en-US"/>
              <a:t>第一阶段：传统深度学习，关注二值预测，代表性工作是</a:t>
            </a:r>
            <a:r>
              <a:rPr lang="en-US" altLang="zh-CN"/>
              <a:t> Error-DKT</a:t>
            </a:r>
            <a:r>
              <a:rPr lang="zh-CN" altLang="en-US"/>
              <a:t>，局限性是缺乏代码语义理解和错误解释。</a:t>
            </a:r>
            <a:r>
              <a:rPr lang="en-US" altLang="zh-CN"/>
              <a:t> </a:t>
            </a:r>
            <a:r>
              <a:rPr lang="zh-CN" altLang="en-US"/>
              <a:t>第二阶段：大模型增强的语义与逻辑追踪，包括语义理解增强（</a:t>
            </a:r>
            <a:r>
              <a:rPr lang="en-US" altLang="zh-CN"/>
              <a:t>OKT &amp; ECKT</a:t>
            </a:r>
            <a:r>
              <a:rPr lang="zh-CN" altLang="en-US"/>
              <a:t>）和精细化追踪（</a:t>
            </a:r>
            <a:r>
              <a:rPr lang="en-US" altLang="zh-CN"/>
              <a:t>TIKTOC</a:t>
            </a:r>
            <a:r>
              <a:rPr lang="zh-CN" altLang="en-US"/>
              <a:t>），通过大模型和思维链提升了预测准确性。</a:t>
            </a:r>
            <a:r>
              <a:rPr lang="en-US" altLang="zh-CN"/>
              <a:t> </a:t>
            </a:r>
            <a:r>
              <a:rPr lang="zh-CN" altLang="en-US"/>
              <a:t>第三阶段：多模态融合与认知代理，关注编程提交行为与过程分析、多模态特征对齐以及认知代理与多阶段预测，旨在实现更准确和具解释性的诊断。</a:t>
            </a: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研究的核心价值，旨在实现从</a:t>
            </a:r>
            <a:r>
              <a:rPr lang="en-US" altLang="zh-CN"/>
              <a:t>**</a:t>
            </a:r>
            <a:r>
              <a:rPr lang="zh-CN" altLang="en-US"/>
              <a:t>传统</a:t>
            </a:r>
            <a:r>
              <a:rPr lang="en-US" altLang="zh-CN"/>
              <a:t>‘</a:t>
            </a:r>
            <a:r>
              <a:rPr lang="zh-CN" altLang="en-US"/>
              <a:t>被动纠错</a:t>
            </a:r>
            <a:r>
              <a:rPr lang="en-US" altLang="zh-CN"/>
              <a:t>’</a:t>
            </a:r>
            <a:r>
              <a:rPr lang="zh-CN" altLang="en-US"/>
              <a:t>到本研究</a:t>
            </a:r>
            <a:r>
              <a:rPr lang="en-US" altLang="zh-CN"/>
              <a:t>‘</a:t>
            </a:r>
            <a:r>
              <a:rPr lang="zh-CN" altLang="en-US"/>
              <a:t>主动诊断</a:t>
            </a:r>
            <a:r>
              <a:rPr lang="en-US" altLang="zh-CN"/>
              <a:t>’**</a:t>
            </a:r>
            <a:r>
              <a:rPr lang="zh-CN" altLang="en-US"/>
              <a:t>的范式转变（指向中间箭头）。</a:t>
            </a:r>
          </a:p>
          <a:p>
            <a:endParaRPr lang="en-US" altLang="zh-CN"/>
          </a:p>
          <a:p>
            <a:r>
              <a:rPr lang="zh-CN" altLang="en-US"/>
              <a:t>传统方式（指向左侧）只给一个简单的</a:t>
            </a:r>
            <a:r>
              <a:rPr lang="en-US" altLang="zh-CN"/>
              <a:t> WA/TLE </a:t>
            </a:r>
            <a:r>
              <a:rPr lang="zh-CN" altLang="en-US"/>
              <a:t>报错，理论上局限于二元预测，实践上导致学生无效调试。学生只知对错，不知原因。</a:t>
            </a:r>
          </a:p>
          <a:p>
            <a:endParaRPr lang="en-US" altLang="zh-CN"/>
          </a:p>
          <a:p>
            <a:r>
              <a:rPr lang="zh-CN" altLang="en-US"/>
              <a:t>而我们的研究（指向右侧）能生成包含错误类型、深层成因和修复建议的智能诊断报告。这在理论上创新性地实现了生成式语义诊断，在实践上提供了主动预警和智能指导。</a:t>
            </a:r>
          </a:p>
          <a:p>
            <a:endParaRPr lang="en-US" altLang="zh-CN"/>
          </a:p>
          <a:p>
            <a:r>
              <a:rPr lang="zh-CN" altLang="en-US"/>
              <a:t>总之（指向底部），本研究在理论上实现了认知的深度跃迁，在实践上能显著提升教学的智能化水平。</a:t>
            </a:r>
            <a:r>
              <a:rPr lang="en-US" altLang="zh-CN"/>
              <a:t>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849147" y="6382534"/>
            <a:ext cx="1093711" cy="369332"/>
          </a:xfrm>
          <a:prstGeom prst="rect">
            <a:avLst/>
          </a:prstGeom>
        </p:spPr>
        <p:txBody>
          <a:bodyPr lIns="91440" tIns="45720" rIns="91440" bIns="45720"/>
          <a:lstStyle/>
          <a:p>
            <a:pPr algn="ctr"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 </a:t>
            </a:r>
            <a:fld id="{2EEF1883-7A0E-4F66-9932-E581691AD397}" type="slidenum"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</a:rPr>
              <a:t>‹#›</a:t>
            </a:fld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矩形 2"/>
          <p:cNvSpPr/>
          <p:nvPr userDrawn="1"/>
        </p:nvSpPr>
        <p:spPr>
          <a:xfrm>
            <a:off x="10330283" y="6529705"/>
            <a:ext cx="1033515" cy="296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200"/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</a:p>
          <a:p>
            <a:pPr defTabSz="1219200"/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 PPT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素材下载：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</a:p>
          <a:p>
            <a:pPr defTabSz="1219200"/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PPT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图表下载：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</a:p>
          <a:p>
            <a:pPr defTabSz="1219200"/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优秀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PPT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</a:p>
          <a:p>
            <a:pPr defTabSz="1219200"/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Word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www.1ppt.com/word/              Excel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www.1ppt.com/excel/  </a:t>
            </a:r>
          </a:p>
          <a:p>
            <a:pPr defTabSz="1219200"/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资料下载：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www.1ppt.com/ziliao/                PPT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课件下载：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</a:t>
            </a:r>
          </a:p>
          <a:p>
            <a:pPr defTabSz="1219200"/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范文下载：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www.1ppt.com/fanwen/             </a:t>
            </a:r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试卷下载：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www.1ppt.com/shiti/  </a:t>
            </a:r>
          </a:p>
          <a:p>
            <a:pPr defTabSz="1219200"/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教案下载：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www.1ppt.com/jiaoan/        </a:t>
            </a:r>
          </a:p>
          <a:p>
            <a:pPr defTabSz="1219200"/>
            <a:r>
              <a:rPr lang="zh-CN" altLang="en-US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</a:p>
          <a:p>
            <a:pPr defTabSz="1219200"/>
            <a:r>
              <a:rPr lang="en-US" altLang="zh-CN" sz="135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endParaRPr lang="zh-CN" altLang="en-US" sz="135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rgbClr val="071F65"/>
          </a:solidFill>
          <a:effectLst/>
          <a:latin typeface="Arial Black" panose="020B0A040201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356870" indent="-356870" algn="just" defTabSz="914400" rtl="0" eaLnBrk="1" latinLnBrk="0" hangingPunct="1">
        <a:lnSpc>
          <a:spcPct val="110000"/>
        </a:lnSpc>
        <a:spcBef>
          <a:spcPts val="1800"/>
        </a:spcBef>
        <a:spcAft>
          <a:spcPts val="0"/>
        </a:spcAft>
        <a:buClr>
          <a:schemeClr val="accent2">
            <a:lumMod val="75000"/>
          </a:schemeClr>
        </a:buClr>
        <a:buSzPct val="70000"/>
        <a:buFont typeface="Wingdings 2" panose="05020102010507070707" pitchFamily="18" charset="2"/>
        <a:buChar char=""/>
        <a:defRPr sz="2000" kern="1200" baseline="0">
          <a:solidFill>
            <a:srgbClr val="071F65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356870" indent="-356870" algn="just" defTabSz="914400" rtl="0" eaLnBrk="1" latinLnBrk="0" hangingPunct="1">
        <a:lnSpc>
          <a:spcPct val="130000"/>
        </a:lnSpc>
        <a:spcBef>
          <a:spcPts val="0"/>
        </a:spcBef>
        <a:spcAft>
          <a:spcPts val="60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600" kern="1200" baseline="0">
          <a:solidFill>
            <a:srgbClr val="071F65"/>
          </a:solidFill>
          <a:latin typeface="幼圆" panose="02010509060101010101" pitchFamily="49" charset="-122"/>
          <a:ea typeface="幼圆" panose="02010509060101010101" pitchFamily="49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7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microsoft.com/office/2007/relationships/hdphoto" Target="../media/hdphoto2.wdp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3.png"/><Relationship Id="rId10" Type="http://schemas.openxmlformats.org/officeDocument/2006/relationships/image" Target="../media/image23.jpeg"/><Relationship Id="rId4" Type="http://schemas.microsoft.com/office/2007/relationships/hdphoto" Target="../media/hdphoto2.wdp"/><Relationship Id="rId9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3" Type="http://schemas.openxmlformats.org/officeDocument/2006/relationships/tags" Target="../tags/tag35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tags" Target="../tags/tag38.xml"/><Relationship Id="rId11" Type="http://schemas.openxmlformats.org/officeDocument/2006/relationships/image" Target="../media/image3.png"/><Relationship Id="rId5" Type="http://schemas.openxmlformats.org/officeDocument/2006/relationships/tags" Target="../tags/tag37.xml"/><Relationship Id="rId10" Type="http://schemas.microsoft.com/office/2007/relationships/hdphoto" Target="../media/hdphoto2.wdp"/><Relationship Id="rId4" Type="http://schemas.openxmlformats.org/officeDocument/2006/relationships/tags" Target="../tags/tag36.xml"/><Relationship Id="rId9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3" Type="http://schemas.openxmlformats.org/officeDocument/2006/relationships/tags" Target="../tags/tag41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1" Type="http://schemas.openxmlformats.org/officeDocument/2006/relationships/image" Target="../media/image3.png"/><Relationship Id="rId5" Type="http://schemas.openxmlformats.org/officeDocument/2006/relationships/tags" Target="../tags/tag43.xml"/><Relationship Id="rId10" Type="http://schemas.microsoft.com/office/2007/relationships/hdphoto" Target="../media/hdphoto2.wdp"/><Relationship Id="rId4" Type="http://schemas.openxmlformats.org/officeDocument/2006/relationships/tags" Target="../tags/tag42.xml"/><Relationship Id="rId9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4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8.jpg"/><Relationship Id="rId5" Type="http://schemas.openxmlformats.org/officeDocument/2006/relationships/tags" Target="../tags/tag6.xml"/><Relationship Id="rId10" Type="http://schemas.openxmlformats.org/officeDocument/2006/relationships/image" Target="../media/image3.png"/><Relationship Id="rId4" Type="http://schemas.openxmlformats.org/officeDocument/2006/relationships/tags" Target="../tags/tag5.xml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13.png"/><Relationship Id="rId4" Type="http://schemas.microsoft.com/office/2007/relationships/hdphoto" Target="../media/hdphoto2.wdp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tags" Target="../tags/tag19.xml"/><Relationship Id="rId18" Type="http://schemas.openxmlformats.org/officeDocument/2006/relationships/image" Target="../media/image7.png"/><Relationship Id="rId3" Type="http://schemas.openxmlformats.org/officeDocument/2006/relationships/tags" Target="../tags/tag9.xml"/><Relationship Id="rId21" Type="http://schemas.openxmlformats.org/officeDocument/2006/relationships/image" Target="../media/image14.emf"/><Relationship Id="rId7" Type="http://schemas.openxmlformats.org/officeDocument/2006/relationships/tags" Target="../tags/tag13.xml"/><Relationship Id="rId12" Type="http://schemas.openxmlformats.org/officeDocument/2006/relationships/tags" Target="../tags/tag18.xml"/><Relationship Id="rId17" Type="http://schemas.openxmlformats.org/officeDocument/2006/relationships/notesSlide" Target="../notesSlides/notesSlide7.xml"/><Relationship Id="rId2" Type="http://schemas.openxmlformats.org/officeDocument/2006/relationships/tags" Target="../tags/tag8.xml"/><Relationship Id="rId16" Type="http://schemas.openxmlformats.org/officeDocument/2006/relationships/slideLayout" Target="../slideLayouts/slideLayout2.xml"/><Relationship Id="rId20" Type="http://schemas.openxmlformats.org/officeDocument/2006/relationships/image" Target="../media/image3.png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5" Type="http://schemas.openxmlformats.org/officeDocument/2006/relationships/tags" Target="../tags/tag21.xml"/><Relationship Id="rId10" Type="http://schemas.openxmlformats.org/officeDocument/2006/relationships/tags" Target="../tags/tag16.xml"/><Relationship Id="rId19" Type="http://schemas.microsoft.com/office/2007/relationships/hdphoto" Target="../media/hdphoto2.wdp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tags" Target="../tags/tag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29.xml"/><Relationship Id="rId13" Type="http://schemas.openxmlformats.org/officeDocument/2006/relationships/notesSlide" Target="../notesSlides/notesSlide9.xml"/><Relationship Id="rId3" Type="http://schemas.openxmlformats.org/officeDocument/2006/relationships/tags" Target="../tags/tag24.xml"/><Relationship Id="rId7" Type="http://schemas.openxmlformats.org/officeDocument/2006/relationships/tags" Target="../tags/tag28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23.xml"/><Relationship Id="rId16" Type="http://schemas.openxmlformats.org/officeDocument/2006/relationships/image" Target="../media/image3.png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11" Type="http://schemas.openxmlformats.org/officeDocument/2006/relationships/tags" Target="../tags/tag32.xml"/><Relationship Id="rId5" Type="http://schemas.openxmlformats.org/officeDocument/2006/relationships/tags" Target="../tags/tag26.xml"/><Relationship Id="rId15" Type="http://schemas.microsoft.com/office/2007/relationships/hdphoto" Target="../media/hdphoto2.wdp"/><Relationship Id="rId10" Type="http://schemas.openxmlformats.org/officeDocument/2006/relationships/tags" Target="../tags/tag31.xml"/><Relationship Id="rId4" Type="http://schemas.openxmlformats.org/officeDocument/2006/relationships/tags" Target="../tags/tag25.xml"/><Relationship Id="rId9" Type="http://schemas.openxmlformats.org/officeDocument/2006/relationships/tags" Target="../tags/tag30.xml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249035" y="527050"/>
            <a:ext cx="5585460" cy="5608955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3390108" y="4137631"/>
            <a:ext cx="1856598" cy="379335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865" b="1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答辩人：</a:t>
            </a:r>
            <a:r>
              <a:rPr kumimoji="1" lang="zh-CN" altLang="en-US" sz="1865" b="1" dirty="0">
                <a:solidFill>
                  <a:srgbClr val="9901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胡佩文</a:t>
            </a:r>
            <a:endParaRPr kumimoji="1" lang="zh-CN" altLang="en-US" sz="1865" b="1" i="0" u="none" strike="noStrike" kern="1200" cap="none" spc="0" normalizeH="0" baseline="0" noProof="0" dirty="0">
              <a:ln>
                <a:noFill/>
              </a:ln>
              <a:solidFill>
                <a:srgbClr val="9901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0" name="TextBox 5"/>
          <p:cNvSpPr txBox="1"/>
          <p:nvPr/>
        </p:nvSpPr>
        <p:spPr>
          <a:xfrm>
            <a:off x="5515816" y="4137631"/>
            <a:ext cx="1378904" cy="379335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1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导师：</a:t>
            </a:r>
            <a:r>
              <a:rPr lang="zh-CN" altLang="en-US" sz="1865" b="1" dirty="0">
                <a:solidFill>
                  <a:srgbClr val="9901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祁琦</a:t>
            </a:r>
            <a:endParaRPr kumimoji="0" lang="zh-CN" altLang="en-US" sz="1865" b="1" i="0" u="none" strike="noStrike" kern="1200" cap="none" spc="0" normalizeH="0" baseline="0" noProof="0" dirty="0">
              <a:ln>
                <a:noFill/>
              </a:ln>
              <a:solidFill>
                <a:srgbClr val="9901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278655" y="2888909"/>
            <a:ext cx="7785980" cy="1077218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lvl="0" defTabSz="457200"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基于数据清洗与偏好</a:t>
            </a:r>
            <a:r>
              <a:rPr lang="zh-CN" altLang="en-US" sz="3200" b="1" dirty="0">
                <a:solidFill>
                  <a:srgbClr val="9901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对齐的医疗问答大模型的幻觉检测与缓解技术研究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9901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3390108" y="4021065"/>
            <a:ext cx="67090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3372002" y="2477576"/>
            <a:ext cx="5097441" cy="37846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5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</a:t>
            </a:r>
            <a:r>
              <a:rPr kumimoji="0" lang="zh-CN" altLang="en-US" sz="1865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大学</a:t>
            </a:r>
            <a:r>
              <a:rPr kumimoji="0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2024</a:t>
            </a:r>
            <a:r>
              <a:rPr kumimoji="0" lang="zh-CN" altLang="en-US" sz="1865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级智慧治理学院</a:t>
            </a: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1" y="1552169"/>
            <a:ext cx="2387969" cy="3826419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rgbClr val="990100"/>
          </a:solidFill>
          <a:ln w="5" cap="flat">
            <a:solidFill>
              <a:srgbClr val="990100"/>
            </a:solidFill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2296560" y="2937549"/>
            <a:ext cx="182819" cy="2259004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rgbClr val="990100"/>
          </a:solidFill>
          <a:ln>
            <a:solidFill>
              <a:srgbClr val="990100"/>
            </a:solidFill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6714" y="6237729"/>
            <a:ext cx="1697786" cy="445883"/>
          </a:xfrm>
          <a:prstGeom prst="rect">
            <a:avLst/>
          </a:prstGeom>
        </p:spPr>
      </p:pic>
      <p:pic>
        <p:nvPicPr>
          <p:cNvPr id="2" name="图片 1" descr="logo红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0265" y="1459230"/>
            <a:ext cx="6671310" cy="878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634918" y="237124"/>
            <a:ext cx="4965456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Calibri" panose="020F0502020204030204" pitchFamily="34" charset="0"/>
              </a:rPr>
              <a:t>基于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Calibri" panose="020F0502020204030204" pitchFamily="34" charset="0"/>
              </a:rPr>
              <a:t>KG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Calibri" panose="020F0502020204030204" pitchFamily="34" charset="0"/>
              </a:rPr>
              <a:t>的数据清洗流水线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Calibri" panose="020F050202020403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3" name="图片 2" descr="logo红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8094980" y="1750060"/>
            <a:ext cx="4102735" cy="234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07F8AD5-99C7-8ED2-8654-F37B0EEA9F7E}"/>
              </a:ext>
            </a:extLst>
          </p:cNvPr>
          <p:cNvSpPr/>
          <p:nvPr/>
        </p:nvSpPr>
        <p:spPr>
          <a:xfrm>
            <a:off x="634918" y="1725929"/>
            <a:ext cx="4796398" cy="2737994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  <a:cs typeface="+mj-ea"/>
                <a:sym typeface="Arial" panose="020B0604020202020204" pitchFamily="34" charset="0"/>
              </a:rPr>
              <a:t>[流程步骤]</a:t>
            </a:r>
            <a:b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  <a:cs typeface="+mj-ea"/>
                <a:sym typeface="Arial" panose="020B0604020202020204" pitchFamily="34" charset="0"/>
              </a:rPr>
            </a:br>
            <a:r>
              <a: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1.NER</a:t>
            </a: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提取：</a:t>
            </a:r>
            <a:endParaRPr lang="en-US" altLang="zh-CN" sz="20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sym typeface="Arial" panose="020B0604020202020204" pitchFamily="34" charset="0"/>
            </a:endParaRPr>
          </a:p>
          <a:p>
            <a:pPr marL="0" marR="0" lvl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latin typeface="+mn-ea"/>
              </a:rPr>
              <a:t>识别</a:t>
            </a:r>
            <a:r>
              <a:rPr lang="en-US" altLang="zh-CN" dirty="0">
                <a:latin typeface="+mn-ea"/>
              </a:rPr>
              <a:t>Disease</a:t>
            </a:r>
            <a:r>
              <a:rPr lang="zh-CN" altLang="en-US" dirty="0">
                <a:latin typeface="+mn-ea"/>
              </a:rPr>
              <a:t>，</a:t>
            </a:r>
            <a:r>
              <a:rPr lang="en-US" altLang="zh-CN" dirty="0">
                <a:latin typeface="+mn-ea"/>
              </a:rPr>
              <a:t>Drug</a:t>
            </a:r>
            <a:r>
              <a:rPr lang="zh-CN" altLang="en-US" dirty="0">
                <a:latin typeface="+mn-ea"/>
              </a:rPr>
              <a:t>，</a:t>
            </a:r>
            <a:r>
              <a:rPr lang="en-US" altLang="zh-CN" dirty="0">
                <a:latin typeface="+mn-ea"/>
              </a:rPr>
              <a:t>Symptom</a:t>
            </a:r>
            <a:r>
              <a:rPr lang="zh-CN" altLang="en-US" dirty="0">
                <a:latin typeface="+mn-ea"/>
              </a:rPr>
              <a:t>等实体</a:t>
            </a:r>
            <a:endParaRPr lang="en-US" altLang="zh-CN" dirty="0">
              <a:latin typeface="+mn-ea"/>
            </a:endParaRPr>
          </a:p>
          <a:p>
            <a:pPr lvl="0" defTabSz="1219200">
              <a:lnSpc>
                <a:spcPct val="130000"/>
              </a:lnSpc>
              <a:defRPr/>
            </a:pPr>
            <a:r>
              <a: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2.</a:t>
            </a: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三元组映射：</a:t>
            </a:r>
            <a:endParaRPr lang="en-US" altLang="zh-CN" sz="20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sym typeface="Arial" panose="020B0604020202020204" pitchFamily="34" charset="0"/>
            </a:endParaRPr>
          </a:p>
          <a:p>
            <a:pPr lvl="0" defTabSz="1219200">
              <a:lnSpc>
                <a:spcPct val="130000"/>
              </a:lnSpc>
              <a:defRPr/>
            </a:pPr>
            <a:r>
              <a:rPr lang="zh-CN" altLang="en-US" dirty="0">
                <a:latin typeface="+mn-ea"/>
              </a:rPr>
              <a:t>将文本转化为</a:t>
            </a:r>
            <a:r>
              <a:rPr lang="en-US" altLang="zh-CN" dirty="0">
                <a:latin typeface="+mn-ea"/>
              </a:rPr>
              <a:t>&lt;Head, Relation, Tail&gt;</a:t>
            </a:r>
            <a:r>
              <a:rPr lang="zh-CN" altLang="en-US" dirty="0">
                <a:latin typeface="+mn-ea"/>
              </a:rPr>
              <a:t>结构</a:t>
            </a:r>
            <a:endParaRPr lang="en-US" altLang="zh-CN" dirty="0">
              <a:latin typeface="+mn-ea"/>
            </a:endParaRPr>
          </a:p>
          <a:p>
            <a:pPr lvl="0" defTabSz="1219200">
              <a:lnSpc>
                <a:spcPct val="130000"/>
              </a:lnSpc>
              <a:defRPr/>
            </a:pPr>
            <a:r>
              <a: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3.</a:t>
            </a: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图谱对比：</a:t>
            </a:r>
            <a:endParaRPr lang="en-US" altLang="zh-CN" sz="20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sym typeface="Arial" panose="020B0604020202020204" pitchFamily="34" charset="0"/>
            </a:endParaRPr>
          </a:p>
          <a:p>
            <a:pPr lvl="0" defTabSz="1219200">
              <a:lnSpc>
                <a:spcPct val="130000"/>
              </a:lnSpc>
              <a:defRPr/>
            </a:pPr>
            <a:r>
              <a:rPr lang="zh-CN" altLang="en-US" dirty="0">
                <a:latin typeface="+mn-ea"/>
              </a:rPr>
              <a:t>检测三元组</a:t>
            </a:r>
            <a:r>
              <a:rPr lang="en-US" altLang="zh-CN" dirty="0">
                <a:latin typeface="+mn-ea"/>
              </a:rPr>
              <a:t>&lt;text&gt;</a:t>
            </a:r>
            <a:r>
              <a:rPr lang="zh-CN" altLang="en-US" dirty="0">
                <a:latin typeface="+mn-ea"/>
              </a:rPr>
              <a:t>和三元组</a:t>
            </a:r>
            <a:r>
              <a:rPr lang="en-US" altLang="zh-CN" dirty="0">
                <a:latin typeface="+mn-ea"/>
              </a:rPr>
              <a:t>&lt;KG&gt;</a:t>
            </a:r>
            <a:r>
              <a:rPr lang="zh-CN" altLang="en-US" dirty="0">
                <a:latin typeface="+mn-ea"/>
              </a:rPr>
              <a:t>的逻辑冲突</a:t>
            </a:r>
            <a:endParaRPr lang="en-US" altLang="zh-CN" dirty="0">
              <a:latin typeface="+mn-ea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ADED436-0047-BF9A-E5C5-82F4A0EFC36B}"/>
              </a:ext>
            </a:extLst>
          </p:cNvPr>
          <p:cNvSpPr/>
          <p:nvPr/>
        </p:nvSpPr>
        <p:spPr>
          <a:xfrm>
            <a:off x="668781" y="1065147"/>
            <a:ext cx="8266508" cy="505011"/>
          </a:xfrm>
          <a:prstGeom prst="rect">
            <a:avLst/>
          </a:prstGeom>
          <a:solidFill>
            <a:srgbClr val="9901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混合架构（</a:t>
            </a:r>
            <a:r>
              <a:rPr lang="en-US" altLang="zh-CN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Hybrid Framework</a:t>
            </a: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551025B7-19E9-D2A5-4226-7E8B9D2F64C8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91663" y="4621519"/>
            <a:ext cx="499008" cy="499008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26DFE0AE-8E6A-14F3-08E7-DA10B87A93D1}"/>
              </a:ext>
            </a:extLst>
          </p:cNvPr>
          <p:cNvSpPr/>
          <p:nvPr/>
        </p:nvSpPr>
        <p:spPr>
          <a:xfrm>
            <a:off x="1136176" y="4673402"/>
            <a:ext cx="4295140" cy="30777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原文：“阿司匹林可用于治疗血友病关节痛”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rgbClr val="9901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E909F6AA-B91E-5616-FEDA-D008B7CD726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423" y="5108974"/>
            <a:ext cx="499009" cy="499009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46E2FF71-924B-7AD4-D5EF-ABCD25731C0A}"/>
              </a:ext>
            </a:extLst>
          </p:cNvPr>
          <p:cNvSpPr/>
          <p:nvPr/>
        </p:nvSpPr>
        <p:spPr>
          <a:xfrm>
            <a:off x="668781" y="5207493"/>
            <a:ext cx="3273337" cy="30777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b="1" dirty="0">
                <a:solidFill>
                  <a:srgbClr val="6A88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KG</a:t>
            </a:r>
            <a:r>
              <a:rPr lang="zh-CN" altLang="en-US" sz="1400" b="1" dirty="0">
                <a:solidFill>
                  <a:srgbClr val="6A88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&lt;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阿司匹林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禁忌症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血友病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rgbClr val="9901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DDA3AB2F-28F2-46F5-93F2-9362F2640F20}"/>
              </a:ext>
            </a:extLst>
          </p:cNvPr>
          <p:cNvSpPr/>
          <p:nvPr/>
        </p:nvSpPr>
        <p:spPr>
          <a:xfrm>
            <a:off x="1733126" y="5778078"/>
            <a:ext cx="1780207" cy="30777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b="1" dirty="0">
                <a:solidFill>
                  <a:srgbClr val="6A88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判定：冲突</a:t>
            </a:r>
            <a:r>
              <a:rPr lang="en-US" altLang="zh-CN" sz="1400" b="1" dirty="0">
                <a:solidFill>
                  <a:srgbClr val="6A88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</a:t>
            </a:r>
            <a:r>
              <a:rPr lang="zh-CN" altLang="en-US" sz="1400" b="1" dirty="0">
                <a:solidFill>
                  <a:srgbClr val="6A88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剔除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rgbClr val="9901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9F317758-5D41-5C42-8765-EC838E092A2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0671" y="5733297"/>
            <a:ext cx="428575" cy="428575"/>
          </a:xfrm>
          <a:prstGeom prst="rect">
            <a:avLst/>
          </a:prstGeom>
        </p:spPr>
      </p:pic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6F8B5AF3-B9F0-E84B-B4A7-FA7EBC90FC1B}"/>
              </a:ext>
            </a:extLst>
          </p:cNvPr>
          <p:cNvCxnSpPr/>
          <p:nvPr/>
        </p:nvCxnSpPr>
        <p:spPr>
          <a:xfrm>
            <a:off x="2445745" y="4981179"/>
            <a:ext cx="0" cy="226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28477572-749E-947F-10B8-101082235848}"/>
              </a:ext>
            </a:extLst>
          </p:cNvPr>
          <p:cNvCxnSpPr/>
          <p:nvPr/>
        </p:nvCxnSpPr>
        <p:spPr>
          <a:xfrm>
            <a:off x="2445745" y="5551764"/>
            <a:ext cx="0" cy="226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图片 53">
            <a:extLst>
              <a:ext uri="{FF2B5EF4-FFF2-40B4-BE49-F238E27FC236}">
                <a16:creationId xmlns:a16="http://schemas.microsoft.com/office/drawing/2014/main" id="{724C83FC-19D2-3B0D-0424-08AF69B0379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1316" y="2061998"/>
            <a:ext cx="6527172" cy="3560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76A75-7E2A-2ABC-3E83-25F9CB6C2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>
            <a:extLst>
              <a:ext uri="{FF2B5EF4-FFF2-40B4-BE49-F238E27FC236}">
                <a16:creationId xmlns:a16="http://schemas.microsoft.com/office/drawing/2014/main" id="{8B134D17-60A1-BC98-CF75-8789241FFB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918" y="237124"/>
            <a:ext cx="4845231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 defTabSz="457200">
              <a:buNone/>
              <a:defRPr/>
            </a:pPr>
            <a:r>
              <a:rPr lang="zh-CN" altLang="en-US" b="1" dirty="0"/>
              <a:t>不确定性与</a:t>
            </a:r>
            <a:r>
              <a:rPr lang="en-US" altLang="zh-CN" b="1" dirty="0"/>
              <a:t>RAG</a:t>
            </a:r>
            <a:r>
              <a:rPr lang="zh-CN" altLang="en-US" b="1" dirty="0"/>
              <a:t>混合检测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Calibri" panose="020F0502020204030204" pitchFamily="34" charset="0"/>
            </a:endParaRPr>
          </a:p>
        </p:txBody>
      </p:sp>
      <p:sp>
        <p:nvSpPr>
          <p:cNvPr id="34" name="等腰三角形 47">
            <a:extLst>
              <a:ext uri="{FF2B5EF4-FFF2-40B4-BE49-F238E27FC236}">
                <a16:creationId xmlns:a16="http://schemas.microsoft.com/office/drawing/2014/main" id="{3D45DF41-B4D0-6487-E2AD-A675AC079AAE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3B7C822-1F70-7E2F-CEB0-AC568AD783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3" name="图片 2" descr="logo红">
            <a:extLst>
              <a:ext uri="{FF2B5EF4-FFF2-40B4-BE49-F238E27FC236}">
                <a16:creationId xmlns:a16="http://schemas.microsoft.com/office/drawing/2014/main" id="{9EDEF328-1F09-6F32-553D-95E10DAA18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262CEFED-D7B6-F348-ECFF-C7DC7B04B9E3}"/>
              </a:ext>
            </a:extLst>
          </p:cNvPr>
          <p:cNvSpPr txBox="1"/>
          <p:nvPr/>
        </p:nvSpPr>
        <p:spPr>
          <a:xfrm>
            <a:off x="8094980" y="1750060"/>
            <a:ext cx="4102735" cy="234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66EF948-BD12-900E-10C1-9975296DFF2B}"/>
              </a:ext>
            </a:extLst>
          </p:cNvPr>
          <p:cNvSpPr/>
          <p:nvPr/>
        </p:nvSpPr>
        <p:spPr>
          <a:xfrm>
            <a:off x="634918" y="1725929"/>
            <a:ext cx="3793863" cy="341818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1.</a:t>
            </a: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白盒（</a:t>
            </a:r>
            <a:r>
              <a: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White-box</a:t>
            </a: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）：</a:t>
            </a:r>
            <a:endParaRPr lang="en-US" altLang="zh-CN" sz="20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sym typeface="Arial" panose="020B0604020202020204" pitchFamily="34" charset="0"/>
            </a:endParaRPr>
          </a:p>
          <a:p>
            <a:pPr marL="0" marR="0" lvl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latin typeface="+mn-ea"/>
              </a:rPr>
              <a:t>计算</a:t>
            </a:r>
            <a:r>
              <a:rPr lang="en-US" altLang="zh-CN" dirty="0">
                <a:latin typeface="+mn-ea"/>
              </a:rPr>
              <a:t>Token</a:t>
            </a:r>
            <a:r>
              <a:rPr lang="zh-CN" altLang="en-US" dirty="0">
                <a:latin typeface="+mn-ea"/>
              </a:rPr>
              <a:t>概率分布的熵值（</a:t>
            </a:r>
            <a:r>
              <a:rPr lang="en-US" altLang="zh-CN" dirty="0">
                <a:latin typeface="+mn-ea"/>
              </a:rPr>
              <a:t>Entropy</a:t>
            </a:r>
            <a:r>
              <a:rPr lang="zh-CN" altLang="en-US" dirty="0">
                <a:latin typeface="+mn-ea"/>
              </a:rPr>
              <a:t>）与自一致性（</a:t>
            </a:r>
            <a:r>
              <a:rPr lang="en-US" altLang="zh-CN" dirty="0">
                <a:latin typeface="+mn-ea"/>
              </a:rPr>
              <a:t>Self-Consistency</a:t>
            </a:r>
            <a:r>
              <a:rPr lang="zh-CN" altLang="en-US" dirty="0">
                <a:latin typeface="+mn-ea"/>
              </a:rPr>
              <a:t>）</a:t>
            </a:r>
            <a:endParaRPr lang="en-US" altLang="zh-CN" dirty="0">
              <a:latin typeface="+mn-ea"/>
            </a:endParaRPr>
          </a:p>
          <a:p>
            <a:pPr marL="0" marR="0" lvl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2.</a:t>
            </a: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黑盒（</a:t>
            </a:r>
            <a:r>
              <a: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Black-box</a:t>
            </a: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）：</a:t>
            </a:r>
            <a:endParaRPr lang="en-US" altLang="zh-CN" sz="20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sym typeface="Arial" panose="020B0604020202020204" pitchFamily="34" charset="0"/>
            </a:endParaRPr>
          </a:p>
          <a:p>
            <a:pPr lvl="0" defTabSz="1219200">
              <a:lnSpc>
                <a:spcPct val="130000"/>
              </a:lnSpc>
              <a:defRPr/>
            </a:pPr>
            <a:r>
              <a:rPr lang="zh-CN" altLang="en-US" dirty="0">
                <a:latin typeface="+mn-ea"/>
              </a:rPr>
              <a:t>基于</a:t>
            </a:r>
            <a:r>
              <a:rPr lang="en-US" altLang="zh-CN" dirty="0" err="1">
                <a:latin typeface="+mn-ea"/>
              </a:rPr>
              <a:t>FactScore</a:t>
            </a:r>
            <a:r>
              <a:rPr lang="zh-CN" altLang="en-US" dirty="0">
                <a:latin typeface="+mn-ea"/>
              </a:rPr>
              <a:t>的原子事实验证</a:t>
            </a:r>
            <a:endParaRPr lang="en-US" altLang="zh-CN" dirty="0">
              <a:latin typeface="+mn-ea"/>
            </a:endParaRPr>
          </a:p>
          <a:p>
            <a:pPr lvl="0" defTabSz="1219200">
              <a:lnSpc>
                <a:spcPct val="130000"/>
              </a:lnSpc>
              <a:defRPr/>
            </a:pPr>
            <a:r>
              <a: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优势：</a:t>
            </a:r>
            <a:endParaRPr lang="en-US" altLang="zh-CN" sz="20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sym typeface="Arial" panose="020B0604020202020204" pitchFamily="34" charset="0"/>
            </a:endParaRPr>
          </a:p>
          <a:p>
            <a:pPr lvl="0" defTabSz="1219200">
              <a:lnSpc>
                <a:spcPct val="130000"/>
              </a:lnSpc>
              <a:defRPr/>
            </a:pPr>
            <a:r>
              <a:rPr lang="zh-CN" altLang="en-US" dirty="0">
                <a:latin typeface="+mn-ea"/>
              </a:rPr>
              <a:t>低成本过滤大部分的简单幻觉；高精度拦截小部分的隐蔽幻觉</a:t>
            </a:r>
            <a:endParaRPr lang="en-US" altLang="zh-CN" dirty="0">
              <a:latin typeface="+mn-ea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8E95FC-6D6B-73B1-52C4-B86DC224DF4E}"/>
              </a:ext>
            </a:extLst>
          </p:cNvPr>
          <p:cNvSpPr/>
          <p:nvPr/>
        </p:nvSpPr>
        <p:spPr>
          <a:xfrm>
            <a:off x="668781" y="1065147"/>
            <a:ext cx="8266508" cy="505011"/>
          </a:xfrm>
          <a:prstGeom prst="rect">
            <a:avLst/>
          </a:prstGeom>
          <a:solidFill>
            <a:srgbClr val="9901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实体一致性校验算法（</a:t>
            </a:r>
            <a:r>
              <a:rPr lang="en-US" altLang="zh-CN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Entity Consistency Checking</a:t>
            </a: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C6BC9B9-33EA-716D-4EE7-23142C80510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15595" y="1822605"/>
            <a:ext cx="7035580" cy="375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04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1217C4-E915-5067-AB71-AB6021B03E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>
            <a:extLst>
              <a:ext uri="{FF2B5EF4-FFF2-40B4-BE49-F238E27FC236}">
                <a16:creationId xmlns:a16="http://schemas.microsoft.com/office/drawing/2014/main" id="{7C3B8408-16CF-94D5-B69D-B0A7B4948A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918" y="237124"/>
            <a:ext cx="4845231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 defTabSz="457200">
              <a:buNone/>
              <a:defRPr/>
            </a:pPr>
            <a:r>
              <a:rPr lang="zh-CN" altLang="en-US" b="1" dirty="0"/>
              <a:t>不确定性与</a:t>
            </a:r>
            <a:r>
              <a:rPr lang="en-US" altLang="zh-CN" b="1" dirty="0"/>
              <a:t>RAG</a:t>
            </a:r>
            <a:r>
              <a:rPr lang="zh-CN" altLang="en-US" b="1" dirty="0"/>
              <a:t>混合检测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Calibri" panose="020F0502020204030204" pitchFamily="34" charset="0"/>
            </a:endParaRPr>
          </a:p>
        </p:txBody>
      </p:sp>
      <p:sp>
        <p:nvSpPr>
          <p:cNvPr id="34" name="等腰三角形 47">
            <a:extLst>
              <a:ext uri="{FF2B5EF4-FFF2-40B4-BE49-F238E27FC236}">
                <a16:creationId xmlns:a16="http://schemas.microsoft.com/office/drawing/2014/main" id="{D1712705-CD86-7DB8-39D5-982A5681EA8E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333B96B-F8A6-1C27-0322-5A3EE962E0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3" name="图片 2" descr="logo红">
            <a:extLst>
              <a:ext uri="{FF2B5EF4-FFF2-40B4-BE49-F238E27FC236}">
                <a16:creationId xmlns:a16="http://schemas.microsoft.com/office/drawing/2014/main" id="{6696F776-922D-6CCC-4A27-7AF0CBF52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805AFB75-B1E2-F984-5018-475F2E0E8CA1}"/>
              </a:ext>
            </a:extLst>
          </p:cNvPr>
          <p:cNvSpPr txBox="1"/>
          <p:nvPr/>
        </p:nvSpPr>
        <p:spPr>
          <a:xfrm>
            <a:off x="8094980" y="1750060"/>
            <a:ext cx="4102735" cy="234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51455D5-E5D4-A278-495B-22E1237E8673}"/>
              </a:ext>
            </a:extLst>
          </p:cNvPr>
          <p:cNvSpPr/>
          <p:nvPr/>
        </p:nvSpPr>
        <p:spPr>
          <a:xfrm>
            <a:off x="634918" y="1725929"/>
            <a:ext cx="3877326" cy="4438138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1.DPO</a:t>
            </a:r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原理：</a:t>
            </a:r>
            <a:endParaRPr lang="en-US" altLang="zh-CN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sym typeface="Arial" panose="020B0604020202020204" pitchFamily="34" charset="0"/>
            </a:endParaRPr>
          </a:p>
          <a:p>
            <a:pPr marL="0" marR="0" lvl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dirty="0">
                <a:latin typeface="+mn-ea"/>
              </a:rPr>
              <a:t>无需</a:t>
            </a:r>
            <a:r>
              <a:rPr lang="en-US" altLang="zh-CN" sz="1600" dirty="0">
                <a:latin typeface="+mn-ea"/>
              </a:rPr>
              <a:t>Reward Model</a:t>
            </a:r>
            <a:r>
              <a:rPr lang="zh-CN" altLang="en-US" sz="1600" dirty="0">
                <a:latin typeface="+mn-ea"/>
              </a:rPr>
              <a:t>，直接优化策略</a:t>
            </a:r>
            <a:r>
              <a:rPr lang="en-US" altLang="zh-CN" sz="1600" dirty="0" err="1">
                <a:latin typeface="+mn-ea"/>
              </a:rPr>
              <a:t>P_θ</a:t>
            </a:r>
            <a:r>
              <a:rPr lang="zh-CN" altLang="en-US" sz="1600" dirty="0">
                <a:latin typeface="+mn-ea"/>
              </a:rPr>
              <a:t>以最大化偏好数据</a:t>
            </a:r>
            <a:r>
              <a:rPr lang="en-US" altLang="zh-CN" sz="1600" dirty="0">
                <a:latin typeface="+mn-ea"/>
              </a:rPr>
              <a:t>(x, </a:t>
            </a:r>
            <a:r>
              <a:rPr lang="en-US" altLang="zh-CN" sz="1600" dirty="0" err="1">
                <a:latin typeface="+mn-ea"/>
              </a:rPr>
              <a:t>y_w</a:t>
            </a:r>
            <a:r>
              <a:rPr lang="en-US" altLang="zh-CN" sz="1600" dirty="0">
                <a:latin typeface="+mn-ea"/>
              </a:rPr>
              <a:t>, </a:t>
            </a:r>
            <a:r>
              <a:rPr lang="en-US" altLang="zh-CN" sz="1600" dirty="0" err="1">
                <a:latin typeface="+mn-ea"/>
              </a:rPr>
              <a:t>y_l</a:t>
            </a:r>
            <a:r>
              <a:rPr lang="en-US" altLang="zh-CN" sz="1600" dirty="0">
                <a:latin typeface="+mn-ea"/>
              </a:rPr>
              <a:t>)</a:t>
            </a:r>
            <a:r>
              <a:rPr lang="zh-CN" altLang="en-US" sz="1600" dirty="0">
                <a:latin typeface="+mn-ea"/>
              </a:rPr>
              <a:t>的似然差</a:t>
            </a:r>
            <a:endParaRPr lang="en-US" altLang="zh-CN" sz="1600" dirty="0">
              <a:latin typeface="+mn-ea"/>
            </a:endParaRPr>
          </a:p>
          <a:p>
            <a:pPr marL="0" marR="0" lvl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2.</a:t>
            </a:r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创新点：</a:t>
            </a:r>
            <a:endParaRPr lang="en-US" altLang="zh-CN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sym typeface="Arial" panose="020B0604020202020204" pitchFamily="34" charset="0"/>
            </a:endParaRPr>
          </a:p>
          <a:p>
            <a:pPr lvl="0" defTabSz="1219200">
              <a:lnSpc>
                <a:spcPct val="130000"/>
              </a:lnSpc>
              <a:defRPr/>
            </a:pPr>
            <a:r>
              <a:rPr lang="zh-CN" altLang="en-US" sz="1600" b="1" i="0" u="none" strike="noStrike" dirty="0">
                <a:solidFill>
                  <a:srgbClr val="1F1F1F"/>
                </a:solidFill>
                <a:effectLst/>
                <a:latin typeface="Google Sans Text"/>
              </a:rPr>
              <a:t>随机负样本（</a:t>
            </a:r>
            <a:r>
              <a:rPr lang="en-US" altLang="zh-CN" sz="1600" b="1" i="0" u="none" strike="noStrike" dirty="0">
                <a:solidFill>
                  <a:srgbClr val="1F1F1F"/>
                </a:solidFill>
                <a:effectLst/>
                <a:latin typeface="Google Sans Text"/>
              </a:rPr>
              <a:t>Random Negatives</a:t>
            </a:r>
            <a:r>
              <a:rPr lang="zh-CN" altLang="en-US" sz="1600" b="1" i="0" u="none" strike="noStrike" dirty="0">
                <a:solidFill>
                  <a:srgbClr val="1F1F1F"/>
                </a:solidFill>
                <a:effectLst/>
                <a:latin typeface="Google Sans Text"/>
              </a:rPr>
              <a:t>）</a:t>
            </a:r>
            <a:r>
              <a:rPr lang="zh-CN" altLang="en-US" sz="1600" b="0" i="0" u="none" strike="noStrike" dirty="0">
                <a:solidFill>
                  <a:srgbClr val="1F1F1F"/>
                </a:solidFill>
                <a:effectLst/>
                <a:latin typeface="Google Sans Text"/>
              </a:rPr>
              <a:t>：易区分，梯度信号弱</a:t>
            </a:r>
            <a:endParaRPr lang="en-US" altLang="zh-CN" sz="1600" b="0" i="0" u="none" strike="noStrike" dirty="0">
              <a:solidFill>
                <a:srgbClr val="1F1F1F"/>
              </a:solidFill>
              <a:effectLst/>
              <a:latin typeface="Google Sans Text"/>
            </a:endParaRPr>
          </a:p>
          <a:p>
            <a:pPr lvl="0" defTabSz="1219200">
              <a:lnSpc>
                <a:spcPct val="130000"/>
              </a:lnSpc>
              <a:defRPr/>
            </a:pPr>
            <a:r>
              <a:rPr lang="zh-CN" altLang="en-US" sz="1600" b="1" i="0" u="none" strike="noStrike" dirty="0">
                <a:solidFill>
                  <a:srgbClr val="1F1F1F"/>
                </a:solidFill>
                <a:effectLst/>
                <a:latin typeface="Google Sans Text"/>
              </a:rPr>
              <a:t>对抗负样本（</a:t>
            </a:r>
            <a:r>
              <a:rPr lang="en-US" altLang="zh-CN" sz="1600" b="1" i="0" u="none" strike="noStrike" dirty="0">
                <a:solidFill>
                  <a:srgbClr val="1F1F1F"/>
                </a:solidFill>
                <a:effectLst/>
                <a:latin typeface="Google Sans Text"/>
              </a:rPr>
              <a:t>Hard Negatives</a:t>
            </a:r>
            <a:r>
              <a:rPr lang="zh-CN" altLang="en-US" sz="1600" b="1" i="0" u="none" strike="noStrike" dirty="0">
                <a:solidFill>
                  <a:srgbClr val="1F1F1F"/>
                </a:solidFill>
                <a:effectLst/>
                <a:latin typeface="Google Sans Text"/>
              </a:rPr>
              <a:t>）</a:t>
            </a:r>
            <a:r>
              <a:rPr lang="zh-CN" altLang="en-US" sz="1600" b="0" i="0" u="none" strike="noStrike" dirty="0">
                <a:solidFill>
                  <a:srgbClr val="1F1F1F"/>
                </a:solidFill>
                <a:effectLst/>
                <a:latin typeface="Google Sans Text"/>
              </a:rPr>
              <a:t>：基于</a:t>
            </a:r>
            <a:r>
              <a:rPr lang="en-US" altLang="zh-CN" sz="1600" b="0" i="0" u="none" strike="noStrike" dirty="0">
                <a:solidFill>
                  <a:srgbClr val="1F1F1F"/>
                </a:solidFill>
                <a:effectLst/>
                <a:latin typeface="Google Sans Text"/>
              </a:rPr>
              <a:t>KG</a:t>
            </a:r>
            <a:r>
              <a:rPr lang="zh-CN" altLang="en-US" sz="1600" b="0" i="0" u="none" strike="noStrike" dirty="0">
                <a:solidFill>
                  <a:srgbClr val="1F1F1F"/>
                </a:solidFill>
                <a:effectLst/>
                <a:latin typeface="Google Sans Text"/>
              </a:rPr>
              <a:t>替换关键实体（如：更改剂量、替换禁忌药）</a:t>
            </a:r>
            <a:endParaRPr lang="en-US" altLang="zh-CN" sz="1600" b="0" i="0" u="none" strike="noStrike" dirty="0">
              <a:solidFill>
                <a:srgbClr val="1F1F1F"/>
              </a:solidFill>
              <a:effectLst/>
              <a:latin typeface="Google Sans Text"/>
            </a:endParaRPr>
          </a:p>
          <a:p>
            <a:pPr lvl="0" defTabSz="1219200">
              <a:lnSpc>
                <a:spcPct val="130000"/>
              </a:lnSpc>
              <a:defRPr/>
            </a:pPr>
            <a:r>
              <a:rPr lang="zh-CN" altLang="en-US" b="1" i="0" u="none" strike="noStrike" dirty="0">
                <a:solidFill>
                  <a:srgbClr val="1F1F1F"/>
                </a:solidFill>
                <a:effectLst/>
                <a:latin typeface="Google Sans Text"/>
              </a:rPr>
              <a:t>构造策略</a:t>
            </a:r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sym typeface="Arial" panose="020B0604020202020204" pitchFamily="34" charset="0"/>
              </a:rPr>
              <a:t>：</a:t>
            </a:r>
            <a:endParaRPr lang="en-US" altLang="zh-CN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sym typeface="Arial" panose="020B0604020202020204" pitchFamily="34" charset="0"/>
            </a:endParaRPr>
          </a:p>
          <a:p>
            <a:pPr marL="95250" rtl="0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600" b="0" i="0" u="none" strike="noStrike" dirty="0" err="1">
                <a:solidFill>
                  <a:srgbClr val="1F1F1F"/>
                </a:solidFill>
                <a:effectLst/>
                <a:latin typeface="Google Sans Text"/>
              </a:rPr>
              <a:t>y_w</a:t>
            </a:r>
            <a:r>
              <a:rPr lang="en-US" altLang="zh-CN" sz="1600" b="0" i="0" u="none" strike="noStrike" dirty="0">
                <a:solidFill>
                  <a:srgbClr val="1F1F1F"/>
                </a:solidFill>
                <a:effectLst/>
                <a:latin typeface="Google Sans Text"/>
              </a:rPr>
              <a:t> (Good): </a:t>
            </a:r>
            <a:r>
              <a:rPr lang="zh-CN" altLang="en-US" sz="1600" b="0" i="0" u="none" strike="noStrike" dirty="0">
                <a:solidFill>
                  <a:srgbClr val="1F1F1F"/>
                </a:solidFill>
                <a:effectLst/>
                <a:latin typeface="Google Sans Text"/>
              </a:rPr>
              <a:t>正确的诊疗建议。</a:t>
            </a:r>
            <a:endParaRPr lang="zh-CN" altLang="en-US" sz="16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95250" rtl="0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600" b="0" i="0" u="none" strike="noStrike" dirty="0" err="1">
                <a:solidFill>
                  <a:srgbClr val="1F1F1F"/>
                </a:solidFill>
                <a:effectLst/>
                <a:latin typeface="Google Sans Text"/>
              </a:rPr>
              <a:t>y_l</a:t>
            </a:r>
            <a:r>
              <a:rPr lang="en-US" altLang="zh-CN" sz="1600" b="0" i="0" u="none" strike="noStrike" dirty="0">
                <a:solidFill>
                  <a:srgbClr val="1F1F1F"/>
                </a:solidFill>
                <a:effectLst/>
                <a:latin typeface="Google Sans Text"/>
              </a:rPr>
              <a:t>(Bad): </a:t>
            </a:r>
            <a:r>
              <a:rPr lang="en-US" altLang="zh-CN" sz="1600" b="0" i="0" u="none" strike="noStrike" dirty="0" err="1">
                <a:solidFill>
                  <a:srgbClr val="1F1F1F"/>
                </a:solidFill>
                <a:effectLst/>
                <a:latin typeface="Google Sans Text"/>
              </a:rPr>
              <a:t>y_w</a:t>
            </a:r>
            <a:r>
              <a:rPr lang="en-US" altLang="zh-CN" sz="1600" dirty="0">
                <a:solidFill>
                  <a:srgbClr val="1F1F1F"/>
                </a:solidFill>
                <a:latin typeface="Google Sans Text"/>
              </a:rPr>
              <a:t> </a:t>
            </a:r>
            <a:r>
              <a:rPr lang="en-US" altLang="zh-CN" sz="1600" b="0" i="0" u="none" strike="noStrike" dirty="0">
                <a:solidFill>
                  <a:srgbClr val="1F1F1F"/>
                </a:solidFill>
                <a:effectLst/>
                <a:latin typeface="Google Sans Text"/>
              </a:rPr>
              <a:t>+ Entity Substitution (via </a:t>
            </a:r>
            <a:r>
              <a:rPr lang="en-US" altLang="zh-CN" sz="1600" b="0" i="0" u="none" strike="noStrike" dirty="0" err="1">
                <a:solidFill>
                  <a:srgbClr val="1F1F1F"/>
                </a:solidFill>
                <a:effectLst/>
                <a:latin typeface="Google Sans Text"/>
              </a:rPr>
              <a:t>CMeKG</a:t>
            </a:r>
            <a:r>
              <a:rPr lang="en-US" altLang="zh-CN" sz="1600" b="0" i="0" u="none" strike="noStrike" dirty="0">
                <a:solidFill>
                  <a:srgbClr val="1F1F1F"/>
                </a:solidFill>
                <a:effectLst/>
                <a:latin typeface="Google Sans Text"/>
              </a:rPr>
              <a:t>)</a:t>
            </a:r>
            <a:r>
              <a:rPr lang="zh-CN" altLang="en-US" sz="1600" b="0" i="0" u="none" strike="noStrike" dirty="0">
                <a:solidFill>
                  <a:srgbClr val="1F1F1F"/>
                </a:solidFill>
                <a:effectLst/>
                <a:latin typeface="Google Sans Text"/>
              </a:rPr>
              <a:t>。</a:t>
            </a:r>
            <a:endParaRPr lang="en-US" altLang="zh-CN" sz="16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DEB9FD6-3321-25C4-D063-4EC3B37FF442}"/>
              </a:ext>
            </a:extLst>
          </p:cNvPr>
          <p:cNvSpPr/>
          <p:nvPr/>
        </p:nvSpPr>
        <p:spPr>
          <a:xfrm>
            <a:off x="668781" y="1065147"/>
            <a:ext cx="8266508" cy="505011"/>
          </a:xfrm>
          <a:prstGeom prst="rect">
            <a:avLst/>
          </a:prstGeom>
          <a:solidFill>
            <a:srgbClr val="9901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对抗性</a:t>
            </a:r>
            <a:r>
              <a:rPr lang="en-US" altLang="zh-CN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DPO</a:t>
            </a: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偏好对齐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50A0A23-D784-7E69-A3AA-0FF4CBC4876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244" y="1867535"/>
            <a:ext cx="7407843" cy="404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7446198" y="-451317"/>
            <a:ext cx="2291737" cy="7199871"/>
          </a:xfrm>
          <a:prstGeom prst="trapezoid">
            <a:avLst>
              <a:gd name="adj" fmla="val 16935"/>
            </a:avLst>
          </a:prstGeom>
          <a:solidFill>
            <a:srgbClr val="990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5825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梯形 36"/>
          <p:cNvSpPr/>
          <p:nvPr/>
        </p:nvSpPr>
        <p:spPr>
          <a:xfrm rot="5400000">
            <a:off x="1331640" y="636804"/>
            <a:ext cx="2344067" cy="5007345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7" name="文本框 2"/>
          <p:cNvSpPr txBox="1"/>
          <p:nvPr/>
        </p:nvSpPr>
        <p:spPr>
          <a:xfrm>
            <a:off x="3729079" y="2556165"/>
            <a:ext cx="1164101" cy="1200329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Part</a:t>
            </a: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638798" y="2692405"/>
            <a:ext cx="4450080" cy="1568450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pPr marL="0"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b="1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微软雅黑" panose="020B0503020204020204" pitchFamily="34" charset="-122"/>
              </a:rPr>
              <a:t>技术路线与方案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2989" y="1235242"/>
            <a:ext cx="3251090" cy="32647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634918" y="237124"/>
            <a:ext cx="3087370" cy="61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Calibri" panose="020F0502020204030204" pitchFamily="34" charset="0"/>
              </a:rPr>
              <a:t>总体技术架构图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4" name="图片 3" descr="logo红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  <p:sp>
        <p:nvSpPr>
          <p:cNvPr id="5" name="同侧圆角矩形 12">
            <a:extLst>
              <a:ext uri="{FF2B5EF4-FFF2-40B4-BE49-F238E27FC236}">
                <a16:creationId xmlns:a16="http://schemas.microsoft.com/office/drawing/2014/main" id="{20DA9BD4-54A9-8C53-9A6E-111A57288C07}"/>
              </a:ext>
            </a:extLst>
          </p:cNvPr>
          <p:cNvSpPr/>
          <p:nvPr/>
        </p:nvSpPr>
        <p:spPr>
          <a:xfrm rot="10800000">
            <a:off x="1702435" y="8678158"/>
            <a:ext cx="8996680" cy="1290846"/>
          </a:xfrm>
          <a:prstGeom prst="roundRect">
            <a:avLst/>
          </a:prstGeom>
          <a:solidFill>
            <a:srgbClr val="E7F0F5"/>
          </a:solidFill>
          <a:ln>
            <a:solidFill>
              <a:srgbClr val="3475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0AE272D-C487-4F77-9BB9-B7BD63EEBCC7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9621065" y="8834905"/>
            <a:ext cx="657068" cy="657068"/>
          </a:xfrm>
          <a:prstGeom prst="round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BB4AB5C-5694-9F45-7803-B96AA05EC11E}"/>
              </a:ext>
            </a:extLst>
          </p:cNvPr>
          <p:cNvSpPr txBox="1"/>
          <p:nvPr/>
        </p:nvSpPr>
        <p:spPr>
          <a:xfrm>
            <a:off x="9101557" y="9487754"/>
            <a:ext cx="1696084" cy="32193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100" b="1" dirty="0">
                <a:latin typeface="+mn-ea"/>
              </a:rPr>
              <a:t>Clean Data(</a:t>
            </a:r>
            <a:r>
              <a:rPr lang="zh-CN" altLang="en-US" sz="1100" b="1" dirty="0">
                <a:latin typeface="+mn-ea"/>
              </a:rPr>
              <a:t>纯净数据</a:t>
            </a:r>
            <a:r>
              <a:rPr lang="en-US" altLang="zh-CN" sz="1100" b="1" dirty="0">
                <a:latin typeface="+mn-ea"/>
              </a:rPr>
              <a:t>)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836F2CA5-717D-A774-4DF0-CECCA686B6B0}"/>
              </a:ext>
            </a:extLst>
          </p:cNvPr>
          <p:cNvGrpSpPr/>
          <p:nvPr/>
        </p:nvGrpSpPr>
        <p:grpSpPr>
          <a:xfrm>
            <a:off x="1927112" y="8914335"/>
            <a:ext cx="1529306" cy="879132"/>
            <a:chOff x="540793" y="5090275"/>
            <a:chExt cx="1529306" cy="879132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028D5BFA-8BF8-DC3E-20F7-DB84D5D1118C}"/>
                </a:ext>
              </a:extLst>
            </p:cNvPr>
            <p:cNvSpPr txBox="1"/>
            <p:nvPr/>
          </p:nvSpPr>
          <p:spPr>
            <a:xfrm>
              <a:off x="558164" y="5647829"/>
              <a:ext cx="1511935" cy="321578"/>
            </a:xfrm>
            <a:prstGeom prst="round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100" b="1" dirty="0">
                  <a:latin typeface="Arial" panose="020B0604020202020204" pitchFamily="34" charset="0"/>
                  <a:ea typeface="微软雅黑" panose="020B0503020204020204" pitchFamily="34" charset="-122"/>
                </a:rPr>
                <a:t>Raw Data(</a:t>
              </a:r>
              <a:r>
                <a:rPr lang="zh-CN" altLang="en-US" sz="1100" b="1" dirty="0">
                  <a:latin typeface="Arial" panose="020B0604020202020204" pitchFamily="34" charset="0"/>
                  <a:ea typeface="微软雅黑" panose="020B0503020204020204" pitchFamily="34" charset="-122"/>
                </a:rPr>
                <a:t>原始数据</a:t>
              </a:r>
              <a:r>
                <a:rPr lang="en-US" altLang="zh-CN" sz="1100" b="1" dirty="0">
                  <a:latin typeface="Arial" panose="020B0604020202020204" pitchFamily="34" charset="0"/>
                  <a:ea typeface="微软雅黑" panose="020B0503020204020204" pitchFamily="34" charset="-122"/>
                </a:rPr>
                <a:t>)</a:t>
              </a:r>
              <a:endParaRPr lang="zh-CN" altLang="en-US" sz="1100" b="1" dirty="0"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515B8C45-EBA4-0E0C-3F70-B9352D615DF1}"/>
                </a:ext>
              </a:extLst>
            </p:cNvPr>
            <p:cNvGrpSpPr/>
            <p:nvPr/>
          </p:nvGrpSpPr>
          <p:grpSpPr>
            <a:xfrm>
              <a:off x="540793" y="5090275"/>
              <a:ext cx="1492926" cy="530251"/>
              <a:chOff x="629590" y="5018073"/>
              <a:chExt cx="1410787" cy="530251"/>
            </a:xfrm>
          </p:grpSpPr>
          <p:pic>
            <p:nvPicPr>
              <p:cNvPr id="11" name="图片 10">
                <a:extLst>
                  <a:ext uri="{FF2B5EF4-FFF2-40B4-BE49-F238E27FC236}">
                    <a16:creationId xmlns:a16="http://schemas.microsoft.com/office/drawing/2014/main" id="{B4CBEAFE-476A-B0A4-54CE-DCF026AEC21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9590" y="5018075"/>
                <a:ext cx="530249" cy="530249"/>
              </a:xfrm>
              <a:prstGeom prst="rect">
                <a:avLst/>
              </a:prstGeom>
            </p:spPr>
          </p:pic>
          <p:pic>
            <p:nvPicPr>
              <p:cNvPr id="15" name="图片 14">
                <a:extLst>
                  <a:ext uri="{FF2B5EF4-FFF2-40B4-BE49-F238E27FC236}">
                    <a16:creationId xmlns:a16="http://schemas.microsoft.com/office/drawing/2014/main" id="{A1850F6E-B994-034C-625C-509972E4DA9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70915" y="5018074"/>
                <a:ext cx="530249" cy="530249"/>
              </a:xfrm>
              <a:prstGeom prst="rect">
                <a:avLst/>
              </a:prstGeom>
            </p:spPr>
          </p:pic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5003E6C6-0575-474C-786A-572FC7F8FA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10128" y="5018073"/>
                <a:ext cx="530249" cy="530249"/>
              </a:xfrm>
              <a:prstGeom prst="rect">
                <a:avLst/>
              </a:prstGeom>
            </p:spPr>
          </p:pic>
        </p:grpSp>
      </p:grpSp>
      <p:sp>
        <p:nvSpPr>
          <p:cNvPr id="17" name="同侧圆角矩形 12">
            <a:extLst>
              <a:ext uri="{FF2B5EF4-FFF2-40B4-BE49-F238E27FC236}">
                <a16:creationId xmlns:a16="http://schemas.microsoft.com/office/drawing/2014/main" id="{7CA2B739-DBE4-25B1-FA5B-6FE4F71D802B}"/>
              </a:ext>
            </a:extLst>
          </p:cNvPr>
          <p:cNvSpPr/>
          <p:nvPr/>
        </p:nvSpPr>
        <p:spPr>
          <a:xfrm rot="10800000">
            <a:off x="3675553" y="8781343"/>
            <a:ext cx="4960447" cy="1084471"/>
          </a:xfrm>
          <a:prstGeom prst="roundRect">
            <a:avLst/>
          </a:prstGeom>
          <a:solidFill>
            <a:srgbClr val="E0EDFE"/>
          </a:solidFill>
          <a:ln>
            <a:solidFill>
              <a:srgbClr val="3475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90100"/>
              </a:solidFill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C59673A-6759-DA60-CFCE-1FA11DCEA805}"/>
              </a:ext>
            </a:extLst>
          </p:cNvPr>
          <p:cNvGrpSpPr/>
          <p:nvPr/>
        </p:nvGrpSpPr>
        <p:grpSpPr>
          <a:xfrm>
            <a:off x="5217250" y="8871777"/>
            <a:ext cx="1208860" cy="936825"/>
            <a:chOff x="566189" y="3705847"/>
            <a:chExt cx="1284715" cy="995610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B92CE790-903C-71AD-DA4D-BA340079B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3600" y="3705847"/>
              <a:ext cx="691515" cy="691515"/>
            </a:xfrm>
            <a:prstGeom prst="rect">
              <a:avLst/>
            </a:prstGeom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DFF3F7F-DC83-2D6B-B9A3-382CAEA880D1}"/>
                </a:ext>
              </a:extLst>
            </p:cNvPr>
            <p:cNvSpPr txBox="1"/>
            <p:nvPr/>
          </p:nvSpPr>
          <p:spPr>
            <a:xfrm>
              <a:off x="566189" y="4392221"/>
              <a:ext cx="1284715" cy="309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100" b="1" dirty="0">
                  <a:latin typeface="+mn-ea"/>
                </a:rPr>
                <a:t>KG</a:t>
              </a:r>
              <a:r>
                <a:rPr lang="zh-CN" altLang="en-US" sz="1100" b="1" dirty="0">
                  <a:latin typeface="+mn-ea"/>
                </a:rPr>
                <a:t>三元组映射</a:t>
              </a:r>
              <a:endParaRPr lang="en-US" altLang="zh-CN" sz="1100" b="1" dirty="0">
                <a:latin typeface="+mn-ea"/>
              </a:endParaRPr>
            </a:p>
          </p:txBody>
        </p:sp>
      </p:grp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F0DA48D1-5F43-976E-9996-64AF6EF12358}"/>
              </a:ext>
            </a:extLst>
          </p:cNvPr>
          <p:cNvCxnSpPr>
            <a:cxnSpLocks/>
          </p:cNvCxnSpPr>
          <p:nvPr/>
        </p:nvCxnSpPr>
        <p:spPr>
          <a:xfrm>
            <a:off x="3459509" y="9227988"/>
            <a:ext cx="3473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5D777639-CA78-5F0A-B69F-577AFCE06788}"/>
              </a:ext>
            </a:extLst>
          </p:cNvPr>
          <p:cNvCxnSpPr>
            <a:cxnSpLocks/>
          </p:cNvCxnSpPr>
          <p:nvPr/>
        </p:nvCxnSpPr>
        <p:spPr>
          <a:xfrm>
            <a:off x="4820920" y="9245875"/>
            <a:ext cx="3473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2FBA3BE7-D32F-39CC-2482-264B4D11711D}"/>
              </a:ext>
            </a:extLst>
          </p:cNvPr>
          <p:cNvGrpSpPr/>
          <p:nvPr/>
        </p:nvGrpSpPr>
        <p:grpSpPr>
          <a:xfrm>
            <a:off x="3786604" y="8901187"/>
            <a:ext cx="1176103" cy="870733"/>
            <a:chOff x="640740" y="3705847"/>
            <a:chExt cx="1393002" cy="1031315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CE61A17F-90BC-16E0-4FE8-C1F04E9F1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30984" y="3705847"/>
              <a:ext cx="691515" cy="691515"/>
            </a:xfrm>
            <a:prstGeom prst="rect">
              <a:avLst/>
            </a:prstGeom>
          </p:spPr>
        </p:pic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12E0D03-1CDD-8D34-5774-5B94C6BC0822}"/>
                </a:ext>
              </a:extLst>
            </p:cNvPr>
            <p:cNvSpPr txBox="1"/>
            <p:nvPr/>
          </p:nvSpPr>
          <p:spPr>
            <a:xfrm>
              <a:off x="640740" y="4392523"/>
              <a:ext cx="1393002" cy="3446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100" b="1" dirty="0">
                  <a:latin typeface="+mn-ea"/>
                </a:rPr>
                <a:t>NER</a:t>
              </a:r>
              <a:r>
                <a:rPr lang="zh-CN" altLang="en-US" sz="1100" b="1" dirty="0">
                  <a:latin typeface="+mn-ea"/>
                </a:rPr>
                <a:t>实体提取</a:t>
              </a:r>
              <a:endParaRPr lang="en-US" altLang="zh-CN" sz="1100" b="1" dirty="0">
                <a:latin typeface="+mn-ea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53BBAA53-310E-6D9B-459E-76AF27301D07}"/>
              </a:ext>
            </a:extLst>
          </p:cNvPr>
          <p:cNvGrpSpPr/>
          <p:nvPr/>
        </p:nvGrpSpPr>
        <p:grpSpPr>
          <a:xfrm>
            <a:off x="6674956" y="8872861"/>
            <a:ext cx="1208860" cy="936825"/>
            <a:chOff x="566189" y="3705847"/>
            <a:chExt cx="1284715" cy="995610"/>
          </a:xfrm>
        </p:grpSpPr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256C7329-6055-BEE5-2ED3-73391D80F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3600" y="3705847"/>
              <a:ext cx="691515" cy="691515"/>
            </a:xfrm>
            <a:prstGeom prst="rect">
              <a:avLst/>
            </a:prstGeom>
          </p:spPr>
        </p:pic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663F7DD-8A0D-AFAE-50C0-B72C0735ADCE}"/>
                </a:ext>
              </a:extLst>
            </p:cNvPr>
            <p:cNvSpPr txBox="1"/>
            <p:nvPr/>
          </p:nvSpPr>
          <p:spPr>
            <a:xfrm>
              <a:off x="566189" y="4392221"/>
              <a:ext cx="1284715" cy="309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100" b="1" dirty="0">
                  <a:latin typeface="+mn-ea"/>
                </a:rPr>
                <a:t>KG</a:t>
              </a:r>
              <a:r>
                <a:rPr lang="zh-CN" altLang="en-US" sz="1100" b="1" dirty="0">
                  <a:latin typeface="+mn-ea"/>
                </a:rPr>
                <a:t>三元组映射</a:t>
              </a:r>
              <a:endParaRPr lang="en-US" altLang="zh-CN" sz="1100" b="1" dirty="0">
                <a:latin typeface="+mn-ea"/>
              </a:endParaRPr>
            </a:p>
          </p:txBody>
        </p:sp>
      </p:grp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DDDD798E-2192-F2E6-4AED-4552108CF1A4}"/>
              </a:ext>
            </a:extLst>
          </p:cNvPr>
          <p:cNvCxnSpPr>
            <a:cxnSpLocks/>
          </p:cNvCxnSpPr>
          <p:nvPr/>
        </p:nvCxnSpPr>
        <p:spPr>
          <a:xfrm>
            <a:off x="6374130" y="9245875"/>
            <a:ext cx="3473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2" name="图片 41">
            <a:extLst>
              <a:ext uri="{FF2B5EF4-FFF2-40B4-BE49-F238E27FC236}">
                <a16:creationId xmlns:a16="http://schemas.microsoft.com/office/drawing/2014/main" id="{2539FDAD-1842-401F-F004-0AF8B4D82655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96" y="891565"/>
            <a:ext cx="9841311" cy="53679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/>
          <p:cNvSpPr>
            <a:spLocks noChangeArrowheads="1"/>
          </p:cNvSpPr>
          <p:nvPr/>
        </p:nvSpPr>
        <p:spPr bwMode="auto">
          <a:xfrm>
            <a:off x="634918" y="237124"/>
            <a:ext cx="3900170" cy="61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Calibri" panose="020F0502020204030204" pitchFamily="34" charset="0"/>
              </a:rPr>
              <a:t>实验设计与验证方案</a:t>
            </a:r>
          </a:p>
        </p:txBody>
      </p:sp>
      <p:sp>
        <p:nvSpPr>
          <p:cNvPr id="16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3" name="图片 2" descr="logo红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  <p:sp>
        <p:nvSpPr>
          <p:cNvPr id="4" name="同侧圆角矩形 3"/>
          <p:cNvSpPr/>
          <p:nvPr/>
        </p:nvSpPr>
        <p:spPr>
          <a:xfrm>
            <a:off x="712470" y="1152525"/>
            <a:ext cx="3168650" cy="532765"/>
          </a:xfrm>
          <a:prstGeom prst="round2SameRect">
            <a:avLst>
              <a:gd name="adj1" fmla="val 39213"/>
              <a:gd name="adj2" fmla="val 0"/>
            </a:avLst>
          </a:prstGeom>
          <a:solidFill>
            <a:srgbClr val="990100"/>
          </a:solidFill>
          <a:ln>
            <a:solidFill>
              <a:srgbClr val="990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数据集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&amp;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基座模型</a:t>
            </a:r>
          </a:p>
        </p:txBody>
      </p:sp>
      <p:sp>
        <p:nvSpPr>
          <p:cNvPr id="5" name="同侧圆角矩形 4"/>
          <p:cNvSpPr/>
          <p:nvPr/>
        </p:nvSpPr>
        <p:spPr>
          <a:xfrm rot="10800000">
            <a:off x="712470" y="1685290"/>
            <a:ext cx="3168650" cy="4504690"/>
          </a:xfrm>
          <a:prstGeom prst="round2SameRect">
            <a:avLst>
              <a:gd name="adj1" fmla="val 11486"/>
              <a:gd name="adj2" fmla="val 0"/>
            </a:avLst>
          </a:prstGeom>
          <a:noFill/>
          <a:ln>
            <a:solidFill>
              <a:srgbClr val="9901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E7F0F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同侧圆角矩形 5"/>
          <p:cNvSpPr/>
          <p:nvPr/>
        </p:nvSpPr>
        <p:spPr>
          <a:xfrm>
            <a:off x="3948451" y="1152525"/>
            <a:ext cx="4317395" cy="532765"/>
          </a:xfrm>
          <a:prstGeom prst="round2SameRect">
            <a:avLst>
              <a:gd name="adj1" fmla="val 39213"/>
              <a:gd name="adj2" fmla="val 0"/>
            </a:avLst>
          </a:prstGeom>
          <a:solidFill>
            <a:srgbClr val="990100"/>
          </a:solidFill>
          <a:ln>
            <a:solidFill>
              <a:srgbClr val="990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对比试验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&amp;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消融实验设计</a:t>
            </a:r>
          </a:p>
        </p:txBody>
      </p:sp>
      <p:sp>
        <p:nvSpPr>
          <p:cNvPr id="7" name="同侧圆角矩形 6"/>
          <p:cNvSpPr/>
          <p:nvPr/>
        </p:nvSpPr>
        <p:spPr>
          <a:xfrm rot="10800000">
            <a:off x="3948450" y="1685290"/>
            <a:ext cx="4317395" cy="4504690"/>
          </a:xfrm>
          <a:prstGeom prst="round2SameRect">
            <a:avLst>
              <a:gd name="adj1" fmla="val 11486"/>
              <a:gd name="adj2" fmla="val 0"/>
            </a:avLst>
          </a:prstGeom>
          <a:noFill/>
          <a:ln>
            <a:solidFill>
              <a:srgbClr val="9901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E7F0F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同侧圆角矩形 7"/>
          <p:cNvSpPr/>
          <p:nvPr/>
        </p:nvSpPr>
        <p:spPr>
          <a:xfrm>
            <a:off x="8357870" y="1152525"/>
            <a:ext cx="3168650" cy="532765"/>
          </a:xfrm>
          <a:prstGeom prst="round2SameRect">
            <a:avLst>
              <a:gd name="adj1" fmla="val 39213"/>
              <a:gd name="adj2" fmla="val 0"/>
            </a:avLst>
          </a:prstGeom>
          <a:solidFill>
            <a:srgbClr val="990100"/>
          </a:solidFill>
          <a:ln>
            <a:solidFill>
              <a:srgbClr val="990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多维评价指标</a:t>
            </a:r>
          </a:p>
        </p:txBody>
      </p:sp>
      <p:sp>
        <p:nvSpPr>
          <p:cNvPr id="9" name="同侧圆角矩形 8"/>
          <p:cNvSpPr/>
          <p:nvPr/>
        </p:nvSpPr>
        <p:spPr>
          <a:xfrm rot="10800000">
            <a:off x="8357870" y="1685290"/>
            <a:ext cx="3168650" cy="4504690"/>
          </a:xfrm>
          <a:prstGeom prst="round2SameRect">
            <a:avLst>
              <a:gd name="adj1" fmla="val 11486"/>
              <a:gd name="adj2" fmla="val 0"/>
            </a:avLst>
          </a:prstGeom>
          <a:noFill/>
          <a:ln>
            <a:solidFill>
              <a:srgbClr val="9901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E7F0F5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77729" y="1657631"/>
            <a:ext cx="2956402" cy="4544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b="1" dirty="0">
                <a:latin typeface="+mn-ea"/>
              </a:rPr>
              <a:t>[</a:t>
            </a:r>
            <a:r>
              <a:rPr lang="zh-CN" altLang="en-US" sz="1400" b="1" dirty="0">
                <a:latin typeface="+mn-ea"/>
              </a:rPr>
              <a:t>基础数据资源</a:t>
            </a:r>
            <a:r>
              <a:rPr lang="en-US" altLang="zh-CN" sz="1400" b="1" dirty="0">
                <a:latin typeface="+mn-ea"/>
              </a:rPr>
              <a:t>]</a:t>
            </a:r>
            <a:r>
              <a:rPr lang="zh-CN" altLang="en-US" sz="1400" b="1" dirty="0">
                <a:latin typeface="+mn-ea"/>
              </a:rPr>
              <a:t> </a:t>
            </a:r>
            <a:endParaRPr lang="en-US" altLang="zh-CN" sz="1400" b="1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>
                <a:latin typeface="+mn-ea"/>
              </a:rPr>
              <a:t>知识图谱：</a:t>
            </a:r>
            <a:r>
              <a:rPr lang="en-US" altLang="zh-CN" sz="1400" dirty="0" err="1">
                <a:latin typeface="+mn-ea"/>
              </a:rPr>
              <a:t>CMeKG</a:t>
            </a:r>
            <a:r>
              <a:rPr lang="zh-CN" altLang="en-US" sz="1400" dirty="0">
                <a:latin typeface="+mn-ea"/>
              </a:rPr>
              <a:t>（中国医学知识图谱），用于实体抽取与逻辑校验 。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>
                <a:latin typeface="+mn-ea"/>
              </a:rPr>
              <a:t>问答语料：</a:t>
            </a:r>
            <a:r>
              <a:rPr lang="en-US" altLang="zh-CN" sz="1400" dirty="0" err="1">
                <a:latin typeface="+mn-ea"/>
              </a:rPr>
              <a:t>MedQA</a:t>
            </a:r>
            <a:r>
              <a:rPr lang="zh-CN" altLang="en-US" sz="1400" dirty="0">
                <a:latin typeface="+mn-ea"/>
              </a:rPr>
              <a:t>（中文医疗问答数据集），作为 </a:t>
            </a:r>
            <a:r>
              <a:rPr lang="en-US" altLang="zh-CN" sz="1400" dirty="0">
                <a:latin typeface="+mn-ea"/>
              </a:rPr>
              <a:t>SFT </a:t>
            </a:r>
            <a:r>
              <a:rPr lang="zh-CN" altLang="en-US" sz="1400" dirty="0">
                <a:latin typeface="+mn-ea"/>
              </a:rPr>
              <a:t>的基础指令数据。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>
                <a:latin typeface="+mn-ea"/>
              </a:rPr>
              <a:t>[</a:t>
            </a:r>
            <a:r>
              <a:rPr lang="zh-CN" altLang="en-US" sz="1400" b="1" dirty="0">
                <a:latin typeface="+mn-ea"/>
              </a:rPr>
              <a:t>自建偏好数据集</a:t>
            </a:r>
            <a:r>
              <a:rPr lang="en-US" altLang="zh-CN" sz="1400" b="1" dirty="0">
                <a:latin typeface="+mn-ea"/>
              </a:rPr>
              <a:t>]</a:t>
            </a: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+mn-ea"/>
              </a:rPr>
              <a:t>构建包含 </a:t>
            </a:r>
            <a:r>
              <a:rPr lang="en-US" altLang="zh-CN" sz="1400" dirty="0">
                <a:latin typeface="+mn-ea"/>
              </a:rPr>
              <a:t>(x, </a:t>
            </a:r>
            <a:r>
              <a:rPr lang="en-US" altLang="zh-CN" sz="1400" dirty="0" err="1">
                <a:latin typeface="+mn-ea"/>
              </a:rPr>
              <a:t>y_good</a:t>
            </a:r>
            <a:r>
              <a:rPr lang="en-US" altLang="zh-CN" sz="1400" dirty="0">
                <a:latin typeface="+mn-ea"/>
              </a:rPr>
              <a:t>, </a:t>
            </a:r>
            <a:r>
              <a:rPr lang="en-US" altLang="zh-CN" sz="1400" dirty="0" err="1">
                <a:latin typeface="+mn-ea"/>
              </a:rPr>
              <a:t>y_bad</a:t>
            </a:r>
            <a:r>
              <a:rPr lang="en-US" altLang="zh-CN" sz="1400" dirty="0">
                <a:latin typeface="+mn-ea"/>
              </a:rPr>
              <a:t>) </a:t>
            </a:r>
            <a:r>
              <a:rPr lang="zh-CN" altLang="en-US" sz="1400" dirty="0">
                <a:latin typeface="+mn-ea"/>
              </a:rPr>
              <a:t>的医疗偏好数据对。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>
                <a:latin typeface="+mn-ea"/>
              </a:rPr>
              <a:t>特色：</a:t>
            </a:r>
            <a:r>
              <a:rPr lang="en-US" altLang="zh-CN" sz="1400" dirty="0" err="1">
                <a:latin typeface="+mn-ea"/>
              </a:rPr>
              <a:t>y_bad</a:t>
            </a:r>
            <a:r>
              <a:rPr lang="zh-CN" altLang="en-US" sz="1400" dirty="0">
                <a:latin typeface="+mn-ea"/>
              </a:rPr>
              <a:t>不采用随机负样本，而是通过对抗性实体替换生成的困难负样本（</a:t>
            </a:r>
            <a:r>
              <a:rPr lang="en-US" altLang="zh-CN" sz="1400" dirty="0">
                <a:latin typeface="+mn-ea"/>
              </a:rPr>
              <a:t>Hard Negatives</a:t>
            </a:r>
            <a:r>
              <a:rPr lang="zh-CN" altLang="en-US" sz="1400" dirty="0">
                <a:latin typeface="+mn-ea"/>
              </a:rPr>
              <a:t>），以增强模型对细微错误的识别能力</a:t>
            </a:r>
            <a:r>
              <a:rPr lang="zh-CN" altLang="en-US" sz="1400" b="1" dirty="0">
                <a:latin typeface="+mn-ea"/>
              </a:rPr>
              <a:t> </a:t>
            </a:r>
            <a:endParaRPr lang="en-US" altLang="zh-CN" sz="1400" b="1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>
                <a:latin typeface="+mn-ea"/>
              </a:rPr>
              <a:t>模型</a:t>
            </a:r>
            <a:endParaRPr lang="en-US" altLang="zh-CN" sz="1400" b="1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400" dirty="0"/>
              <a:t>Qwen-32B/235B</a:t>
            </a:r>
          </a:p>
          <a:p>
            <a:pPr>
              <a:lnSpc>
                <a:spcPct val="130000"/>
              </a:lnSpc>
            </a:pPr>
            <a:r>
              <a:rPr lang="en-US" altLang="zh-CN" sz="1400" dirty="0"/>
              <a:t>Llama-3-8B</a:t>
            </a: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63915" y="1719384"/>
            <a:ext cx="3015616" cy="426616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b="1" dirty="0">
                <a:latin typeface="+mn-ea"/>
              </a:rPr>
              <a:t>事实性指标 </a:t>
            </a:r>
            <a:r>
              <a:rPr lang="en-US" altLang="zh-CN" sz="1400" b="1" dirty="0">
                <a:latin typeface="+mn-ea"/>
              </a:rPr>
              <a:t>(Factuality - </a:t>
            </a:r>
            <a:r>
              <a:rPr lang="zh-CN" altLang="en-US" sz="1400" b="1" dirty="0">
                <a:latin typeface="+mn-ea"/>
              </a:rPr>
              <a:t>核心</a:t>
            </a:r>
            <a:r>
              <a:rPr lang="en-US" altLang="zh-CN" sz="1400" b="1" dirty="0">
                <a:latin typeface="+mn-ea"/>
              </a:rPr>
              <a:t>)</a:t>
            </a:r>
            <a:r>
              <a:rPr lang="zh-CN" altLang="en-US" sz="1400" b="1" dirty="0">
                <a:latin typeface="+mn-ea"/>
              </a:rPr>
              <a:t>：</a:t>
            </a:r>
            <a:endParaRPr lang="en-US" altLang="zh-CN" sz="1400" b="1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+mn-ea"/>
              </a:rPr>
              <a:t>    </a:t>
            </a:r>
            <a:r>
              <a:rPr lang="en-US" altLang="zh-CN" sz="1400" dirty="0" err="1">
                <a:latin typeface="+mn-ea"/>
              </a:rPr>
              <a:t>FactScore</a:t>
            </a:r>
            <a:r>
              <a:rPr lang="zh-CN" altLang="en-US" sz="1400" dirty="0">
                <a:latin typeface="+mn-ea"/>
              </a:rPr>
              <a:t>：将生成内容拆解为原子事实，计算事实准确率 。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+mn-ea"/>
              </a:rPr>
              <a:t>    Win Rate (LLM-as-a-Judge)</a:t>
            </a:r>
            <a:r>
              <a:rPr lang="zh-CN" altLang="en-US" sz="1400" dirty="0">
                <a:latin typeface="+mn-ea"/>
              </a:rPr>
              <a:t>：利用 </a:t>
            </a:r>
            <a:r>
              <a:rPr lang="en-US" altLang="zh-CN" sz="1400" dirty="0">
                <a:latin typeface="+mn-ea"/>
              </a:rPr>
              <a:t>GPT/Gemini </a:t>
            </a:r>
            <a:r>
              <a:rPr lang="zh-CN" altLang="en-US" sz="1400" dirty="0">
                <a:latin typeface="+mn-ea"/>
              </a:rPr>
              <a:t>对抗性评测本模型与 </a:t>
            </a:r>
            <a:r>
              <a:rPr lang="en-US" altLang="zh-CN" sz="1400" dirty="0">
                <a:latin typeface="+mn-ea"/>
              </a:rPr>
              <a:t>Baseline </a:t>
            </a:r>
            <a:r>
              <a:rPr lang="zh-CN" altLang="en-US" sz="1400" dirty="0">
                <a:latin typeface="+mn-ea"/>
              </a:rPr>
              <a:t>的回答优劣 。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endParaRPr lang="en-US" altLang="zh-CN" sz="1400" b="1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>
                <a:latin typeface="+mn-ea"/>
              </a:rPr>
              <a:t>安全性指标 </a:t>
            </a:r>
            <a:r>
              <a:rPr lang="en-US" altLang="zh-CN" sz="1400" b="1" dirty="0">
                <a:latin typeface="+mn-ea"/>
              </a:rPr>
              <a:t>(Safety)</a:t>
            </a:r>
            <a:r>
              <a:rPr lang="zh-CN" altLang="en-US" sz="1400" b="1" dirty="0">
                <a:latin typeface="+mn-ea"/>
              </a:rPr>
              <a:t>：</a:t>
            </a:r>
            <a:endParaRPr lang="en-US" altLang="zh-CN" sz="1400" b="1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+mn-ea"/>
              </a:rPr>
              <a:t>    幻觉拦截率 </a:t>
            </a:r>
            <a:r>
              <a:rPr lang="en-US" altLang="zh-CN" sz="1400" dirty="0">
                <a:latin typeface="+mn-ea"/>
              </a:rPr>
              <a:t>(Interception Rate)</a:t>
            </a:r>
            <a:r>
              <a:rPr lang="zh-CN" altLang="en-US" sz="1400" dirty="0">
                <a:latin typeface="+mn-ea"/>
              </a:rPr>
              <a:t>：检测模块成功拦截错误回答的比例。 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+mn-ea"/>
              </a:rPr>
              <a:t>    逻辑一致性：基于知识图谱的三元组矛盾检测通过率 。 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+mn-ea"/>
              </a:rPr>
              <a:t>    通用指标 </a:t>
            </a:r>
            <a:r>
              <a:rPr lang="en-US" altLang="zh-CN" sz="1400" dirty="0">
                <a:latin typeface="+mn-ea"/>
              </a:rPr>
              <a:t>(Utility)</a:t>
            </a:r>
            <a:r>
              <a:rPr lang="zh-CN" altLang="en-US" sz="1400" dirty="0">
                <a:latin typeface="+mn-ea"/>
              </a:rPr>
              <a:t>： </a:t>
            </a:r>
            <a:r>
              <a:rPr lang="en-US" altLang="zh-CN" sz="1400" dirty="0">
                <a:latin typeface="+mn-ea"/>
              </a:rPr>
              <a:t>BLEU-4 / Rouge-L</a:t>
            </a:r>
            <a:r>
              <a:rPr lang="zh-CN" altLang="en-US" sz="1400" dirty="0">
                <a:latin typeface="+mn-ea"/>
              </a:rPr>
              <a:t>：评估生成文本的流畅度与语义覆盖度 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1C339E2-45E2-476D-D7AD-5D7352B22D1C}"/>
              </a:ext>
            </a:extLst>
          </p:cNvPr>
          <p:cNvSpPr txBox="1"/>
          <p:nvPr/>
        </p:nvSpPr>
        <p:spPr>
          <a:xfrm>
            <a:off x="4046380" y="1685289"/>
            <a:ext cx="4204810" cy="4265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b="1" dirty="0">
                <a:latin typeface="+mn-ea"/>
              </a:rPr>
              <a:t>[</a:t>
            </a:r>
            <a:r>
              <a:rPr lang="zh-CN" altLang="en-US" sz="1400" b="1" dirty="0">
                <a:latin typeface="+mn-ea"/>
              </a:rPr>
              <a:t>对比实验组设置</a:t>
            </a:r>
            <a:r>
              <a:rPr lang="en-US" altLang="zh-CN" sz="1400" b="1" dirty="0">
                <a:latin typeface="+mn-ea"/>
              </a:rPr>
              <a:t>]</a:t>
            </a:r>
            <a:r>
              <a:rPr lang="zh-CN" altLang="en-US" sz="1400" b="1" dirty="0">
                <a:latin typeface="+mn-ea"/>
              </a:rPr>
              <a:t> </a:t>
            </a:r>
            <a:endParaRPr lang="en-US" altLang="zh-CN" sz="1400" b="1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>
                <a:latin typeface="+mn-ea"/>
              </a:rPr>
              <a:t>Baseline</a:t>
            </a:r>
            <a:r>
              <a:rPr lang="zh-CN" altLang="en-US" sz="1400" dirty="0">
                <a:latin typeface="+mn-ea"/>
              </a:rPr>
              <a:t>（</a:t>
            </a:r>
            <a:r>
              <a:rPr lang="en-US" altLang="zh-CN" sz="1400" dirty="0">
                <a:latin typeface="+mn-ea"/>
              </a:rPr>
              <a:t>Zero-shot</a:t>
            </a:r>
            <a:r>
              <a:rPr lang="zh-CN" altLang="en-US" sz="1400" dirty="0">
                <a:latin typeface="+mn-ea"/>
              </a:rPr>
              <a:t>；</a:t>
            </a:r>
            <a:r>
              <a:rPr lang="en-US" altLang="zh-CN" sz="1400" dirty="0">
                <a:latin typeface="+mn-ea"/>
              </a:rPr>
              <a:t>SFT-Only</a:t>
            </a:r>
            <a:r>
              <a:rPr lang="zh-CN" altLang="en-US" sz="1400" dirty="0">
                <a:latin typeface="+mn-ea"/>
              </a:rPr>
              <a:t>；</a:t>
            </a:r>
            <a:r>
              <a:rPr lang="en-US" altLang="zh-CN" sz="1400" dirty="0">
                <a:latin typeface="+mn-ea"/>
              </a:rPr>
              <a:t>Standard DPO</a:t>
            </a:r>
            <a:r>
              <a:rPr lang="zh-CN" altLang="en-US" sz="1400" dirty="0">
                <a:latin typeface="+mn-ea"/>
              </a:rPr>
              <a:t>）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>
                <a:latin typeface="+mn-ea"/>
              </a:rPr>
              <a:t>Adversarial DPO</a:t>
            </a:r>
            <a:r>
              <a:rPr lang="zh-CN" altLang="en-US" sz="1400" dirty="0">
                <a:latin typeface="+mn-ea"/>
              </a:rPr>
              <a:t>：使用对抗性负样本进行</a:t>
            </a:r>
            <a:r>
              <a:rPr lang="en-US" altLang="zh-CN" sz="1400" dirty="0">
                <a:latin typeface="+mn-ea"/>
              </a:rPr>
              <a:t>DPO</a:t>
            </a:r>
            <a:r>
              <a:rPr lang="zh-CN" altLang="en-US" sz="1400" dirty="0">
                <a:latin typeface="+mn-ea"/>
              </a:rPr>
              <a:t>训练的模型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400" b="1" dirty="0">
                <a:latin typeface="+mn-ea"/>
              </a:rPr>
              <a:t>[</a:t>
            </a:r>
            <a:r>
              <a:rPr lang="zh-CN" altLang="en-US" sz="1400" b="1" dirty="0">
                <a:latin typeface="+mn-ea"/>
              </a:rPr>
              <a:t>消融实验设计</a:t>
            </a:r>
            <a:r>
              <a:rPr lang="en-US" altLang="zh-CN" sz="1400" b="1" dirty="0">
                <a:latin typeface="+mn-ea"/>
              </a:rPr>
              <a:t>]</a:t>
            </a:r>
          </a:p>
          <a:p>
            <a:pPr>
              <a:lnSpc>
                <a:spcPct val="130000"/>
              </a:lnSpc>
            </a:pPr>
            <a:r>
              <a:rPr lang="zh-CN" altLang="en-US" sz="1400" b="1" dirty="0">
                <a:latin typeface="+mn-ea"/>
              </a:rPr>
              <a:t>实验一：</a:t>
            </a:r>
            <a:r>
              <a:rPr lang="zh-CN" altLang="en-US" sz="1400" dirty="0">
                <a:latin typeface="+mn-ea"/>
              </a:rPr>
              <a:t>验证“</a:t>
            </a:r>
            <a:r>
              <a:rPr lang="en-US" altLang="zh-CN" sz="1400" dirty="0">
                <a:latin typeface="+mn-ea"/>
              </a:rPr>
              <a:t>KG </a:t>
            </a:r>
            <a:r>
              <a:rPr lang="zh-CN" altLang="en-US" sz="1400" dirty="0">
                <a:latin typeface="+mn-ea"/>
              </a:rPr>
              <a:t>数据清洗”的有效性 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+mn-ea"/>
              </a:rPr>
              <a:t>    设置：</a:t>
            </a:r>
            <a:r>
              <a:rPr lang="en-US" altLang="zh-CN" sz="1400" dirty="0">
                <a:latin typeface="+mn-ea"/>
              </a:rPr>
              <a:t>[</a:t>
            </a:r>
            <a:r>
              <a:rPr lang="zh-CN" altLang="en-US" sz="1400" dirty="0">
                <a:latin typeface="+mn-ea"/>
              </a:rPr>
              <a:t>移除 </a:t>
            </a:r>
            <a:r>
              <a:rPr lang="en-US" altLang="zh-CN" sz="1400" dirty="0">
                <a:latin typeface="+mn-ea"/>
              </a:rPr>
              <a:t>KG </a:t>
            </a:r>
            <a:r>
              <a:rPr lang="zh-CN" altLang="en-US" sz="1400" dirty="0">
                <a:latin typeface="+mn-ea"/>
              </a:rPr>
              <a:t>校验</a:t>
            </a:r>
            <a:r>
              <a:rPr lang="en-US" altLang="zh-CN" sz="1400" dirty="0">
                <a:latin typeface="+mn-ea"/>
              </a:rPr>
              <a:t>] vs [</a:t>
            </a:r>
            <a:r>
              <a:rPr lang="zh-CN" altLang="en-US" sz="1400" dirty="0">
                <a:latin typeface="+mn-ea"/>
              </a:rPr>
              <a:t>保留 </a:t>
            </a:r>
            <a:r>
              <a:rPr lang="en-US" altLang="zh-CN" sz="1400" dirty="0">
                <a:latin typeface="+mn-ea"/>
              </a:rPr>
              <a:t>KG </a:t>
            </a:r>
            <a:r>
              <a:rPr lang="zh-CN" altLang="en-US" sz="1400" dirty="0">
                <a:latin typeface="+mn-ea"/>
              </a:rPr>
              <a:t>校验</a:t>
            </a:r>
            <a:r>
              <a:rPr lang="en-US" altLang="zh-CN" sz="1400" dirty="0">
                <a:latin typeface="+mn-ea"/>
              </a:rPr>
              <a:t>]</a:t>
            </a:r>
            <a:r>
              <a:rPr lang="zh-CN" altLang="en-US" sz="1400" dirty="0">
                <a:latin typeface="+mn-ea"/>
              </a:rPr>
              <a:t>。 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+mn-ea"/>
              </a:rPr>
              <a:t>    目的：证明源头数据治理能显著减少“</a:t>
            </a:r>
            <a:r>
              <a:rPr lang="en-US" altLang="zh-CN" sz="1400" dirty="0">
                <a:latin typeface="+mn-ea"/>
              </a:rPr>
              <a:t>Garbage In”</a:t>
            </a:r>
            <a:r>
              <a:rPr lang="zh-CN" altLang="en-US" sz="1400" dirty="0">
                <a:latin typeface="+mn-ea"/>
              </a:rPr>
              <a:t>导致的事实错误 。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b="1" dirty="0">
                <a:latin typeface="+mn-ea"/>
              </a:rPr>
              <a:t>实验二：</a:t>
            </a:r>
            <a:r>
              <a:rPr lang="zh-CN" altLang="en-US" sz="1400" dirty="0">
                <a:latin typeface="+mn-ea"/>
              </a:rPr>
              <a:t>验证“混合检测机制”的互补性 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+mn-ea"/>
              </a:rPr>
              <a:t>    设置：</a:t>
            </a:r>
            <a:r>
              <a:rPr lang="en-US" altLang="zh-CN" sz="1400" dirty="0">
                <a:latin typeface="+mn-ea"/>
              </a:rPr>
              <a:t>[</a:t>
            </a:r>
            <a:r>
              <a:rPr lang="zh-CN" altLang="en-US" sz="1400" dirty="0">
                <a:latin typeface="+mn-ea"/>
              </a:rPr>
              <a:t>仅不确定性检测</a:t>
            </a:r>
            <a:r>
              <a:rPr lang="en-US" altLang="zh-CN" sz="1400" dirty="0">
                <a:latin typeface="+mn-ea"/>
              </a:rPr>
              <a:t>] vs [</a:t>
            </a:r>
            <a:r>
              <a:rPr lang="zh-CN" altLang="en-US" sz="1400" dirty="0">
                <a:latin typeface="+mn-ea"/>
              </a:rPr>
              <a:t>仅 </a:t>
            </a:r>
            <a:r>
              <a:rPr lang="en-US" altLang="zh-CN" sz="1400" dirty="0">
                <a:latin typeface="+mn-ea"/>
              </a:rPr>
              <a:t>RAG </a:t>
            </a:r>
            <a:r>
              <a:rPr lang="zh-CN" altLang="en-US" sz="1400" dirty="0">
                <a:latin typeface="+mn-ea"/>
              </a:rPr>
              <a:t>验证</a:t>
            </a:r>
            <a:r>
              <a:rPr lang="en-US" altLang="zh-CN" sz="1400" dirty="0">
                <a:latin typeface="+mn-ea"/>
              </a:rPr>
              <a:t>] vs [</a:t>
            </a:r>
            <a:r>
              <a:rPr lang="zh-CN" altLang="en-US" sz="1400" dirty="0">
                <a:latin typeface="+mn-ea"/>
              </a:rPr>
              <a:t>混合检测</a:t>
            </a:r>
            <a:r>
              <a:rPr lang="en-US" altLang="zh-CN" sz="1400" dirty="0">
                <a:latin typeface="+mn-ea"/>
              </a:rPr>
              <a:t>]</a:t>
            </a:r>
            <a:r>
              <a:rPr lang="zh-CN" altLang="en-US" sz="1400" dirty="0">
                <a:latin typeface="+mn-ea"/>
              </a:rPr>
              <a:t>。 </a:t>
            </a:r>
            <a:endParaRPr lang="en-US" altLang="zh-CN" sz="1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+mn-ea"/>
              </a:rPr>
              <a:t>    目的：证明“白盒</a:t>
            </a:r>
            <a:r>
              <a:rPr lang="en-US" altLang="zh-CN" sz="1400" dirty="0">
                <a:latin typeface="+mn-ea"/>
              </a:rPr>
              <a:t>+</a:t>
            </a:r>
            <a:r>
              <a:rPr lang="zh-CN" altLang="en-US" sz="1400" dirty="0">
                <a:latin typeface="+mn-ea"/>
              </a:rPr>
              <a:t>黑盒”双重机制能平衡召回率与准确率</a:t>
            </a: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7446198" y="-451317"/>
            <a:ext cx="2291737" cy="7199871"/>
          </a:xfrm>
          <a:prstGeom prst="trapezoid">
            <a:avLst>
              <a:gd name="adj" fmla="val 16935"/>
            </a:avLst>
          </a:prstGeom>
          <a:solidFill>
            <a:srgbClr val="990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梯形 36"/>
          <p:cNvSpPr/>
          <p:nvPr/>
        </p:nvSpPr>
        <p:spPr>
          <a:xfrm rot="5400000">
            <a:off x="1331640" y="636804"/>
            <a:ext cx="2344067" cy="5007345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7" name="文本框 2"/>
          <p:cNvSpPr txBox="1"/>
          <p:nvPr/>
        </p:nvSpPr>
        <p:spPr>
          <a:xfrm>
            <a:off x="3729079" y="2556165"/>
            <a:ext cx="1164101" cy="1200329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Part</a:t>
            </a: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5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638798" y="2692405"/>
            <a:ext cx="3840480" cy="1568450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b="1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微软雅黑" panose="020B0503020204020204" pitchFamily="34" charset="-122"/>
              </a:rPr>
              <a:t>难点与创新点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marL="0"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2989" y="1235242"/>
            <a:ext cx="3251090" cy="32647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7"/>
          <p:cNvSpPr txBox="1"/>
          <p:nvPr>
            <p:custDataLst>
              <p:tags r:id="rId1"/>
            </p:custDataLst>
          </p:nvPr>
        </p:nvSpPr>
        <p:spPr>
          <a:xfrm>
            <a:off x="1614208" y="1613402"/>
            <a:ext cx="9898419" cy="118532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990100"/>
            </a:solidFill>
          </a:ln>
        </p:spPr>
        <p:txBody>
          <a:bodyPr wrap="square" lIns="91440" tIns="45720" rIns="91440" bIns="45720" rtlCol="0">
            <a:spAutoFit/>
          </a:bodyPr>
          <a:lstStyle/>
          <a:p>
            <a:pPr marR="0" lvl="0" indent="0" algn="l" defTabSz="4572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核心问题：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医疗领域的幻觉往往不是语法错误，而是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语义上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的细微偏差（如数值漂移、实体混淆）。传统的基于文本重合度的评估指标（如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BLEU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ROUGE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）对此类错误完全脱敏，无法有效识别。</a:t>
            </a:r>
          </a:p>
          <a:p>
            <a:pPr marR="0" lvl="0" indent="0" algn="l" defTabSz="457200" rt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技术难点：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如何突破单一检测手段的局限，建立对细粒度医学知识错误（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Fine-grained Errors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）极其敏感的检测机制，同时避免对专业医学术语的误判 。。</a:t>
            </a: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 bwMode="auto">
          <a:xfrm>
            <a:off x="1193165" y="1195070"/>
            <a:ext cx="6606777" cy="424815"/>
          </a:xfrm>
          <a:prstGeom prst="rect">
            <a:avLst/>
          </a:prstGeom>
          <a:solidFill>
            <a:srgbClr val="990100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难题一：高隐蔽性幻觉识别</a:t>
            </a:r>
          </a:p>
        </p:txBody>
      </p:sp>
      <p:sp>
        <p:nvSpPr>
          <p:cNvPr id="8" name="文本框 15"/>
          <p:cNvSpPr txBox="1"/>
          <p:nvPr>
            <p:custDataLst>
              <p:tags r:id="rId3"/>
            </p:custDataLst>
          </p:nvPr>
        </p:nvSpPr>
        <p:spPr>
          <a:xfrm>
            <a:off x="1614208" y="3192111"/>
            <a:ext cx="9898419" cy="118532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990100"/>
            </a:solidFill>
          </a:ln>
        </p:spPr>
        <p:txBody>
          <a:bodyPr wrap="square" lIns="91440" tIns="45720" rIns="91440" bIns="45720" rtlCol="0">
            <a:spAutoFit/>
          </a:bodyPr>
          <a:lstStyle/>
          <a:p>
            <a:pPr defTabSz="457200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核心问题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DPO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（直接偏好优化）算法的效果高度依赖于偏好数据的质量。简单的随机负样本（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 Negatives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）太容易被区分，无法提供足够的梯度信息，导致模型学不到真正的知识边界 。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457200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技术难点： 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如何设计算法，自动化地生成语义通顺、逻辑连贯，但包含特定医学逻辑谬误（如因果倒置、禁忌症替换）的“困难负样本”（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Hard Negatives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），以有效驱动模型学习 。</a:t>
            </a:r>
          </a:p>
        </p:txBody>
      </p:sp>
      <p:sp>
        <p:nvSpPr>
          <p:cNvPr id="9" name="矩形 8"/>
          <p:cNvSpPr/>
          <p:nvPr>
            <p:custDataLst>
              <p:tags r:id="rId4"/>
            </p:custDataLst>
          </p:nvPr>
        </p:nvSpPr>
        <p:spPr bwMode="auto">
          <a:xfrm>
            <a:off x="1193165" y="2773683"/>
            <a:ext cx="6606777" cy="424815"/>
          </a:xfrm>
          <a:prstGeom prst="rect">
            <a:avLst/>
          </a:prstGeom>
          <a:solidFill>
            <a:srgbClr val="990100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难点二：高质量“对抗性负样本”的自动化构建</a:t>
            </a:r>
          </a:p>
        </p:txBody>
      </p:sp>
      <p:sp>
        <p:nvSpPr>
          <p:cNvPr id="10" name="文本框 24"/>
          <p:cNvSpPr txBox="1"/>
          <p:nvPr>
            <p:custDataLst>
              <p:tags r:id="rId5"/>
            </p:custDataLst>
          </p:nvPr>
        </p:nvSpPr>
        <p:spPr>
          <a:xfrm>
            <a:off x="1614208" y="4766263"/>
            <a:ext cx="9898419" cy="9052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990100"/>
            </a:solidFill>
          </a:ln>
        </p:spPr>
        <p:txBody>
          <a:bodyPr wrap="square" lIns="91440" tIns="45720" rIns="91440" bIns="45720" rtlCol="0">
            <a:spAutoFit/>
          </a:bodyPr>
          <a:lstStyle/>
          <a:p>
            <a:pPr lvl="0" defTabSz="457200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核心问题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在多轮医患对话或长病历生成任务中，模型容易出现前后矛盾或遗忘前文约束的现象 。 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技术难点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如何在长上下文窗口（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Long Context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）下保持知识调用的稳定性，确保生成的结论与患者既往史（如过敏史、既往病史）保持严格的逻辑一致 。</a:t>
            </a: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 bwMode="auto">
          <a:xfrm>
            <a:off x="1193165" y="4352296"/>
            <a:ext cx="6606777" cy="424815"/>
          </a:xfrm>
          <a:prstGeom prst="rect">
            <a:avLst/>
          </a:prstGeom>
          <a:solidFill>
            <a:srgbClr val="990100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难题三：复杂推理场景下的事实一致性保持</a:t>
            </a: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634918" y="237124"/>
            <a:ext cx="5525770" cy="61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b="1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sym typeface="Calibri" panose="020F0502020204030204" pitchFamily="34" charset="0"/>
              </a:rPr>
              <a:t>拟解决的关键难题与技术挑战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Calibri" panose="020F0502020204030204" pitchFamily="34" charset="0"/>
            </a:endParaRPr>
          </a:p>
        </p:txBody>
      </p:sp>
      <p:sp>
        <p:nvSpPr>
          <p:cNvPr id="15" name="等腰三角形 14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9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3" name="图片 2" descr="logo红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634918" y="237124"/>
            <a:ext cx="2274570" cy="61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Calibri" panose="020F0502020204030204" pitchFamily="34" charset="0"/>
              </a:rPr>
              <a:t>特色与创新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0" name="文本1"/>
          <p:cNvSpPr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2659264" y="1428177"/>
            <a:ext cx="8677093" cy="1276270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rgbClr val="990100"/>
            </a:solidFill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12192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策略描述： 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不同于传统仅依靠关键词过滤或正则规则的数据清洗方法，本研究采用基于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KG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的实体一致性校验算法 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12192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核心优势： 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通过将非结构化文本映射为结构化三元组并与</a:t>
            </a:r>
            <a:r>
              <a:rPr lang="en-US" altLang="zh-CN" sz="1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CMeKG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图谱比对，能够识别出深层的医学逻辑冲突（如违反隐性禁忌症），从而从源头解决“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Garbage In, Garbage Out”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问题，大幅提升数据纯净度 。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" name="标题1"/>
          <p:cNvSpPr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969484" y="1421832"/>
            <a:ext cx="1690102" cy="1283109"/>
          </a:xfrm>
          <a:prstGeom prst="roundRect">
            <a:avLst>
              <a:gd name="adj" fmla="val 11921"/>
            </a:avLst>
          </a:prstGeom>
          <a:solidFill>
            <a:srgbClr val="990100"/>
          </a:solidFill>
          <a:ln w="25400" cap="flat" cmpd="sng" algn="ctr">
            <a:noFill/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2192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知识图谱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(KG) 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的深层逻辑校验机制</a:t>
            </a:r>
          </a:p>
        </p:txBody>
      </p:sp>
      <p:sp>
        <p:nvSpPr>
          <p:cNvPr id="22" name="文本2"/>
          <p:cNvSpPr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2659264" y="2979628"/>
            <a:ext cx="8677093" cy="1272203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rgbClr val="990100"/>
            </a:solidFill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12192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策略描述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创新性地整合了白盒检测（基于熵值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不确定性估算）与黑盒验证（基于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RAG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检索增强的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NLI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判断） 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12192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核心优势： 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优势互补：既克服了单一模型往往“过度自信”导致漏检的缺陷，又兼顾了系统在实际落地中的时效性（白盒快）与安全性（黑盒准），构建了多维度的安全围栏 。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3" name="标题2"/>
          <p:cNvSpPr>
            <a:spLocks noChangeArrowheads="1"/>
          </p:cNvSpPr>
          <p:nvPr>
            <p:custDataLst>
              <p:tags r:id="rId4"/>
            </p:custDataLst>
          </p:nvPr>
        </p:nvSpPr>
        <p:spPr bwMode="gray">
          <a:xfrm>
            <a:off x="969484" y="2979668"/>
            <a:ext cx="1690104" cy="1272353"/>
          </a:xfrm>
          <a:prstGeom prst="roundRect">
            <a:avLst>
              <a:gd name="adj" fmla="val 11921"/>
            </a:avLst>
          </a:prstGeom>
          <a:solidFill>
            <a:srgbClr val="990100"/>
          </a:solidFill>
          <a:ln w="25400" cap="flat" cmpd="sng" algn="ctr">
            <a:noFill/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2192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“不确定性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+ RAG”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的双重混合检测防线</a:t>
            </a:r>
            <a:endParaRPr kumimoji="0" lang="zh-CN" altLang="zh-CN" sz="1600" b="1" i="0" u="none" strike="noStrike" kern="1200" cap="none" spc="0" normalizeH="0" baseline="0" noProof="0" dirty="0">
              <a:ln>
                <a:noFill/>
              </a:ln>
              <a:solidFill>
                <a:sysClr val="window" lastClr="FFFFFF">
                  <a:lumMod val="95000"/>
                </a:sys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4" name="文本3"/>
          <p:cNvSpPr>
            <a:spLocks noChangeArrowheads="1"/>
          </p:cNvSpPr>
          <p:nvPr>
            <p:custDataLst>
              <p:tags r:id="rId5"/>
            </p:custDataLst>
          </p:nvPr>
        </p:nvSpPr>
        <p:spPr bwMode="ltGray">
          <a:xfrm>
            <a:off x="2659264" y="4517522"/>
            <a:ext cx="8677093" cy="126068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rgbClr val="990100"/>
            </a:solidFill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12192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策略描述： 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在模型对齐阶段，摒弃通用的随机采样策略，专门设计了医疗领域的**“对抗性实体替换” 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(Adversarial Entity Replacement)** 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 。</a:t>
            </a:r>
            <a:endParaRPr lang="en-US" altLang="zh-CN" sz="14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121920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核心优势： 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通过针对性地修改关键医学实体（如将“用法用量”微调为错误数值）来构造负样本，迫使模型在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DPO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训练中必须“学会”区分细微的医学事实差异，从而更本质地抑制事实性幻觉的生成，这是在通用模型对齐中较少涉及的垂直领域创新 。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标题3"/>
          <p:cNvSpPr>
            <a:spLocks noChangeArrowheads="1"/>
          </p:cNvSpPr>
          <p:nvPr>
            <p:custDataLst>
              <p:tags r:id="rId6"/>
            </p:custDataLst>
          </p:nvPr>
        </p:nvSpPr>
        <p:spPr bwMode="gray">
          <a:xfrm>
            <a:off x="969482" y="4517837"/>
            <a:ext cx="1690104" cy="1261002"/>
          </a:xfrm>
          <a:prstGeom prst="roundRect">
            <a:avLst>
              <a:gd name="adj" fmla="val 11921"/>
            </a:avLst>
          </a:prstGeom>
          <a:solidFill>
            <a:srgbClr val="990100"/>
          </a:solidFill>
          <a:ln w="25400" cap="flat" cmpd="sng" algn="ctr">
            <a:noFill/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2192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基于“对抗性实体替换”的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DPO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9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负样本构造策略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9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3" name="图片 2" descr="logo红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E37927-C02C-22D3-5CCA-EC47C151D6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>
            <a:extLst>
              <a:ext uri="{FF2B5EF4-FFF2-40B4-BE49-F238E27FC236}">
                <a16:creationId xmlns:a16="http://schemas.microsoft.com/office/drawing/2014/main" id="{E3FC068A-5C30-6B98-6F5A-C0DD6EE62291}"/>
              </a:ext>
            </a:extLst>
          </p:cNvPr>
          <p:cNvSpPr/>
          <p:nvPr/>
        </p:nvSpPr>
        <p:spPr>
          <a:xfrm rot="16200000">
            <a:off x="7446198" y="-451317"/>
            <a:ext cx="2291737" cy="7199871"/>
          </a:xfrm>
          <a:prstGeom prst="trapezoid">
            <a:avLst>
              <a:gd name="adj" fmla="val 16935"/>
            </a:avLst>
          </a:prstGeom>
          <a:solidFill>
            <a:srgbClr val="990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梯形 36">
            <a:extLst>
              <a:ext uri="{FF2B5EF4-FFF2-40B4-BE49-F238E27FC236}">
                <a16:creationId xmlns:a16="http://schemas.microsoft.com/office/drawing/2014/main" id="{BD6454DF-626B-385A-27CF-AE5CAB125B30}"/>
              </a:ext>
            </a:extLst>
          </p:cNvPr>
          <p:cNvSpPr/>
          <p:nvPr/>
        </p:nvSpPr>
        <p:spPr>
          <a:xfrm rot="5400000">
            <a:off x="1331640" y="636804"/>
            <a:ext cx="2344067" cy="5007345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7" name="文本框 2">
            <a:extLst>
              <a:ext uri="{FF2B5EF4-FFF2-40B4-BE49-F238E27FC236}">
                <a16:creationId xmlns:a16="http://schemas.microsoft.com/office/drawing/2014/main" id="{109CCD28-65F5-39E6-692C-508D134ACBDE}"/>
              </a:ext>
            </a:extLst>
          </p:cNvPr>
          <p:cNvSpPr txBox="1"/>
          <p:nvPr/>
        </p:nvSpPr>
        <p:spPr>
          <a:xfrm>
            <a:off x="3729079" y="2556165"/>
            <a:ext cx="1164101" cy="1200329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Part</a:t>
            </a:r>
            <a:r>
              <a:rPr lang="en-US" altLang="zh-CN" sz="7200" b="1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</a:rPr>
              <a:t>6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97E70F1-5971-B495-CD15-00F89E99E34D}"/>
              </a:ext>
            </a:extLst>
          </p:cNvPr>
          <p:cNvSpPr/>
          <p:nvPr/>
        </p:nvSpPr>
        <p:spPr>
          <a:xfrm>
            <a:off x="5638798" y="2692405"/>
            <a:ext cx="5724644" cy="1569660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dirty="0">
                <a:solidFill>
                  <a:prstClr val="white"/>
                </a:solidFill>
                <a:latin typeface="Arial" panose="020B0604020202020204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工作安排和预期成果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marL="0"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C1A176-897E-5FC7-897A-C2C623B497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2989" y="1235242"/>
            <a:ext cx="3251090" cy="326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84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164188" y="622441"/>
            <a:ext cx="1528413" cy="1528413"/>
            <a:chOff x="1602769" y="143838"/>
            <a:chExt cx="1331936" cy="1331936"/>
          </a:xfrm>
        </p:grpSpPr>
        <p:sp>
          <p:nvSpPr>
            <p:cNvPr id="4" name="椭圆 3"/>
            <p:cNvSpPr/>
            <p:nvPr/>
          </p:nvSpPr>
          <p:spPr>
            <a:xfrm>
              <a:off x="1602769" y="143838"/>
              <a:ext cx="1331936" cy="1331936"/>
            </a:xfrm>
            <a:prstGeom prst="ellipse">
              <a:avLst/>
            </a:prstGeom>
            <a:solidFill>
              <a:srgbClr val="990100"/>
            </a:solidFill>
            <a:ln w="165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1679041" y="396413"/>
              <a:ext cx="1189310" cy="5632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目录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638153" y="937949"/>
              <a:ext cx="1263808" cy="277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6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CONTENTS</a:t>
              </a:r>
              <a:endParaRPr kumimoji="0" lang="zh-CN" altLang="en-US" sz="146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9" name="Freeform 5"/>
          <p:cNvSpPr/>
          <p:nvPr/>
        </p:nvSpPr>
        <p:spPr bwMode="auto">
          <a:xfrm>
            <a:off x="3177" y="3514337"/>
            <a:ext cx="12188825" cy="1446568"/>
          </a:xfrm>
          <a:custGeom>
            <a:avLst/>
            <a:gdLst>
              <a:gd name="T0" fmla="*/ 0 w 2601"/>
              <a:gd name="T1" fmla="*/ 139 h 306"/>
              <a:gd name="T2" fmla="*/ 647 w 2601"/>
              <a:gd name="T3" fmla="*/ 304 h 306"/>
              <a:gd name="T4" fmla="*/ 1863 w 2601"/>
              <a:gd name="T5" fmla="*/ 11 h 306"/>
              <a:gd name="T6" fmla="*/ 2601 w 2601"/>
              <a:gd name="T7" fmla="*/ 25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01" h="306">
                <a:moveTo>
                  <a:pt x="0" y="139"/>
                </a:moveTo>
                <a:cubicBezTo>
                  <a:pt x="0" y="139"/>
                  <a:pt x="179" y="301"/>
                  <a:pt x="647" y="304"/>
                </a:cubicBezTo>
                <a:cubicBezTo>
                  <a:pt x="1090" y="306"/>
                  <a:pt x="1474" y="0"/>
                  <a:pt x="1863" y="11"/>
                </a:cubicBezTo>
                <a:cubicBezTo>
                  <a:pt x="2253" y="21"/>
                  <a:pt x="2601" y="259"/>
                  <a:pt x="2601" y="259"/>
                </a:cubicBezTo>
              </a:path>
            </a:pathLst>
          </a:custGeom>
          <a:noFill/>
          <a:ln w="22225" cap="flat">
            <a:solidFill>
              <a:srgbClr val="990100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4" name="矩形 30"/>
          <p:cNvSpPr>
            <a:spLocks noChangeArrowheads="1"/>
          </p:cNvSpPr>
          <p:nvPr/>
        </p:nvSpPr>
        <p:spPr bwMode="auto">
          <a:xfrm>
            <a:off x="563880" y="5407660"/>
            <a:ext cx="2052320" cy="427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选题背景与意义</a:t>
            </a:r>
          </a:p>
        </p:txBody>
      </p:sp>
      <p:sp>
        <p:nvSpPr>
          <p:cNvPr id="45" name="矩形 68"/>
          <p:cNvSpPr>
            <a:spLocks noChangeArrowheads="1"/>
          </p:cNvSpPr>
          <p:nvPr/>
        </p:nvSpPr>
        <p:spPr bwMode="auto">
          <a:xfrm>
            <a:off x="6950656" y="2534922"/>
            <a:ext cx="2092243" cy="427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技术路线与方案</a:t>
            </a:r>
          </a:p>
        </p:txBody>
      </p:sp>
      <p:sp>
        <p:nvSpPr>
          <p:cNvPr id="46" name="矩形 64"/>
          <p:cNvSpPr>
            <a:spLocks noChangeArrowheads="1"/>
          </p:cNvSpPr>
          <p:nvPr/>
        </p:nvSpPr>
        <p:spPr bwMode="auto">
          <a:xfrm>
            <a:off x="2692604" y="3650742"/>
            <a:ext cx="2068801" cy="427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研究现状</a:t>
            </a:r>
          </a:p>
        </p:txBody>
      </p:sp>
      <p:sp>
        <p:nvSpPr>
          <p:cNvPr id="47" name="矩形 66"/>
          <p:cNvSpPr>
            <a:spLocks noChangeArrowheads="1"/>
          </p:cNvSpPr>
          <p:nvPr/>
        </p:nvSpPr>
        <p:spPr bwMode="auto">
          <a:xfrm>
            <a:off x="4504554" y="4873260"/>
            <a:ext cx="2700245" cy="427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研究目标与内容</a:t>
            </a:r>
          </a:p>
        </p:txBody>
      </p:sp>
      <p:grpSp>
        <p:nvGrpSpPr>
          <p:cNvPr id="48" name="组合 47"/>
          <p:cNvGrpSpPr/>
          <p:nvPr/>
        </p:nvGrpSpPr>
        <p:grpSpPr>
          <a:xfrm>
            <a:off x="1088011" y="4173021"/>
            <a:ext cx="999564" cy="1001764"/>
            <a:chOff x="3437020" y="1033173"/>
            <a:chExt cx="863676" cy="865577"/>
          </a:xfrm>
        </p:grpSpPr>
        <p:sp>
          <p:nvSpPr>
            <p:cNvPr id="49" name="椭圆 18"/>
            <p:cNvSpPr>
              <a:spLocks noChangeArrowheads="1"/>
            </p:cNvSpPr>
            <p:nvPr/>
          </p:nvSpPr>
          <p:spPr bwMode="auto">
            <a:xfrm>
              <a:off x="3437020" y="1033173"/>
              <a:ext cx="863676" cy="865577"/>
            </a:xfrm>
            <a:prstGeom prst="ellipse">
              <a:avLst/>
            </a:prstGeom>
            <a:solidFill>
              <a:srgbClr val="990100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pic>
          <p:nvPicPr>
            <p:cNvPr id="50" name="图片 49"/>
            <p:cNvPicPr>
              <a:picLocks noChangeAspect="1"/>
            </p:cNvPicPr>
            <p:nvPr/>
          </p:nvPicPr>
          <p:blipFill>
            <a:blip r:embed="rId3" cstate="screen">
              <a:biLevel thresh="25000"/>
            </a:blip>
            <a:stretch>
              <a:fillRect/>
            </a:stretch>
          </p:blipFill>
          <p:spPr>
            <a:xfrm>
              <a:off x="3587275" y="1169757"/>
              <a:ext cx="552644" cy="566109"/>
            </a:xfrm>
            <a:prstGeom prst="rect">
              <a:avLst/>
            </a:prstGeom>
          </p:spPr>
        </p:pic>
      </p:grpSp>
      <p:sp>
        <p:nvSpPr>
          <p:cNvPr id="51" name="矩形 68"/>
          <p:cNvSpPr>
            <a:spLocks noChangeArrowheads="1"/>
          </p:cNvSpPr>
          <p:nvPr/>
        </p:nvSpPr>
        <p:spPr bwMode="auto">
          <a:xfrm>
            <a:off x="9040449" y="4638345"/>
            <a:ext cx="2651547" cy="427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难点与创新点</a:t>
            </a:r>
          </a:p>
        </p:txBody>
      </p:sp>
      <p:grpSp>
        <p:nvGrpSpPr>
          <p:cNvPr id="52" name="组合 51"/>
          <p:cNvGrpSpPr/>
          <p:nvPr/>
        </p:nvGrpSpPr>
        <p:grpSpPr>
          <a:xfrm>
            <a:off x="3240691" y="4340316"/>
            <a:ext cx="999564" cy="1001764"/>
            <a:chOff x="3437020" y="2074814"/>
            <a:chExt cx="863676" cy="865577"/>
          </a:xfrm>
        </p:grpSpPr>
        <p:sp>
          <p:nvSpPr>
            <p:cNvPr id="53" name="椭圆 19"/>
            <p:cNvSpPr>
              <a:spLocks noChangeArrowheads="1"/>
            </p:cNvSpPr>
            <p:nvPr/>
          </p:nvSpPr>
          <p:spPr bwMode="auto">
            <a:xfrm>
              <a:off x="3437020" y="2074814"/>
              <a:ext cx="863676" cy="865577"/>
            </a:xfrm>
            <a:prstGeom prst="ellipse">
              <a:avLst/>
            </a:prstGeom>
            <a:solidFill>
              <a:srgbClr val="990100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4" cstate="screen">
              <a:biLevel thresh="25000"/>
            </a:blip>
            <a:stretch>
              <a:fillRect/>
            </a:stretch>
          </p:blipFill>
          <p:spPr>
            <a:xfrm>
              <a:off x="3596360" y="2243692"/>
              <a:ext cx="553608" cy="567096"/>
            </a:xfrm>
            <a:prstGeom prst="rect">
              <a:avLst/>
            </a:prstGeom>
          </p:spPr>
        </p:pic>
      </p:grpSp>
      <p:grpSp>
        <p:nvGrpSpPr>
          <p:cNvPr id="55" name="组合 54"/>
          <p:cNvGrpSpPr/>
          <p:nvPr/>
        </p:nvGrpSpPr>
        <p:grpSpPr>
          <a:xfrm>
            <a:off x="5316873" y="3634817"/>
            <a:ext cx="999564" cy="999925"/>
            <a:chOff x="3437020" y="3157655"/>
            <a:chExt cx="863676" cy="863988"/>
          </a:xfrm>
        </p:grpSpPr>
        <p:sp>
          <p:nvSpPr>
            <p:cNvPr id="56" name="椭圆 20"/>
            <p:cNvSpPr>
              <a:spLocks noChangeArrowheads="1"/>
            </p:cNvSpPr>
            <p:nvPr/>
          </p:nvSpPr>
          <p:spPr bwMode="auto">
            <a:xfrm>
              <a:off x="3437020" y="3157655"/>
              <a:ext cx="863676" cy="863988"/>
            </a:xfrm>
            <a:prstGeom prst="ellipse">
              <a:avLst/>
            </a:prstGeom>
            <a:solidFill>
              <a:srgbClr val="990100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3603965" y="3301680"/>
              <a:ext cx="519264" cy="531742"/>
              <a:chOff x="9901114" y="2870043"/>
              <a:chExt cx="1094967" cy="1121279"/>
            </a:xfrm>
          </p:grpSpPr>
          <p:sp>
            <p:nvSpPr>
              <p:cNvPr id="58" name="Freeform 5"/>
              <p:cNvSpPr/>
              <p:nvPr/>
            </p:nvSpPr>
            <p:spPr bwMode="auto">
              <a:xfrm>
                <a:off x="10585467" y="2870043"/>
                <a:ext cx="234963" cy="800500"/>
              </a:xfrm>
              <a:custGeom>
                <a:avLst/>
                <a:gdLst>
                  <a:gd name="T0" fmla="*/ 2 w 43"/>
                  <a:gd name="T1" fmla="*/ 115 h 115"/>
                  <a:gd name="T2" fmla="*/ 3 w 43"/>
                  <a:gd name="T3" fmla="*/ 115 h 115"/>
                  <a:gd name="T4" fmla="*/ 3 w 43"/>
                  <a:gd name="T5" fmla="*/ 115 h 115"/>
                  <a:gd name="T6" fmla="*/ 3 w 43"/>
                  <a:gd name="T7" fmla="*/ 115 h 115"/>
                  <a:gd name="T8" fmla="*/ 4 w 43"/>
                  <a:gd name="T9" fmla="*/ 115 h 115"/>
                  <a:gd name="T10" fmla="*/ 4 w 43"/>
                  <a:gd name="T11" fmla="*/ 115 h 115"/>
                  <a:gd name="T12" fmla="*/ 5 w 43"/>
                  <a:gd name="T13" fmla="*/ 114 h 115"/>
                  <a:gd name="T14" fmla="*/ 22 w 43"/>
                  <a:gd name="T15" fmla="*/ 98 h 115"/>
                  <a:gd name="T16" fmla="*/ 38 w 43"/>
                  <a:gd name="T17" fmla="*/ 114 h 115"/>
                  <a:gd name="T18" fmla="*/ 39 w 43"/>
                  <a:gd name="T19" fmla="*/ 115 h 115"/>
                  <a:gd name="T20" fmla="*/ 39 w 43"/>
                  <a:gd name="T21" fmla="*/ 115 h 115"/>
                  <a:gd name="T22" fmla="*/ 40 w 43"/>
                  <a:gd name="T23" fmla="*/ 115 h 115"/>
                  <a:gd name="T24" fmla="*/ 40 w 43"/>
                  <a:gd name="T25" fmla="*/ 115 h 115"/>
                  <a:gd name="T26" fmla="*/ 40 w 43"/>
                  <a:gd name="T27" fmla="*/ 115 h 115"/>
                  <a:gd name="T28" fmla="*/ 41 w 43"/>
                  <a:gd name="T29" fmla="*/ 115 h 115"/>
                  <a:gd name="T30" fmla="*/ 42 w 43"/>
                  <a:gd name="T31" fmla="*/ 114 h 115"/>
                  <a:gd name="T32" fmla="*/ 43 w 43"/>
                  <a:gd name="T33" fmla="*/ 112 h 115"/>
                  <a:gd name="T34" fmla="*/ 43 w 43"/>
                  <a:gd name="T35" fmla="*/ 27 h 115"/>
                  <a:gd name="T36" fmla="*/ 43 w 43"/>
                  <a:gd name="T37" fmla="*/ 13 h 115"/>
                  <a:gd name="T38" fmla="*/ 43 w 43"/>
                  <a:gd name="T39" fmla="*/ 3 h 115"/>
                  <a:gd name="T40" fmla="*/ 42 w 43"/>
                  <a:gd name="T41" fmla="*/ 1 h 115"/>
                  <a:gd name="T42" fmla="*/ 40 w 43"/>
                  <a:gd name="T43" fmla="*/ 0 h 115"/>
                  <a:gd name="T44" fmla="*/ 3 w 43"/>
                  <a:gd name="T45" fmla="*/ 0 h 115"/>
                  <a:gd name="T46" fmla="*/ 3 w 43"/>
                  <a:gd name="T47" fmla="*/ 0 h 115"/>
                  <a:gd name="T48" fmla="*/ 2 w 43"/>
                  <a:gd name="T49" fmla="*/ 1 h 115"/>
                  <a:gd name="T50" fmla="*/ 2 w 43"/>
                  <a:gd name="T51" fmla="*/ 1 h 115"/>
                  <a:gd name="T52" fmla="*/ 0 w 43"/>
                  <a:gd name="T53" fmla="*/ 3 h 115"/>
                  <a:gd name="T54" fmla="*/ 0 w 43"/>
                  <a:gd name="T55" fmla="*/ 13 h 115"/>
                  <a:gd name="T56" fmla="*/ 0 w 43"/>
                  <a:gd name="T57" fmla="*/ 27 h 115"/>
                  <a:gd name="T58" fmla="*/ 0 w 43"/>
                  <a:gd name="T59" fmla="*/ 112 h 115"/>
                  <a:gd name="T60" fmla="*/ 2 w 43"/>
                  <a:gd name="T61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115">
                    <a:moveTo>
                      <a:pt x="2" y="115"/>
                    </a:moveTo>
                    <a:cubicBezTo>
                      <a:pt x="2" y="115"/>
                      <a:pt x="2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4" y="115"/>
                      <a:pt x="4" y="115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4" y="115"/>
                      <a:pt x="5" y="114"/>
                      <a:pt x="5" y="114"/>
                    </a:cubicBezTo>
                    <a:cubicBezTo>
                      <a:pt x="22" y="98"/>
                      <a:pt x="22" y="98"/>
                      <a:pt x="22" y="98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8" y="114"/>
                      <a:pt x="39" y="115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5"/>
                      <a:pt x="42" y="114"/>
                      <a:pt x="42" y="114"/>
                    </a:cubicBezTo>
                    <a:cubicBezTo>
                      <a:pt x="43" y="114"/>
                      <a:pt x="43" y="113"/>
                      <a:pt x="43" y="112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3"/>
                      <a:pt x="43" y="2"/>
                      <a:pt x="42" y="1"/>
                    </a:cubicBezTo>
                    <a:cubicBezTo>
                      <a:pt x="42" y="1"/>
                      <a:pt x="41" y="0"/>
                      <a:pt x="4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3"/>
                      <a:pt x="1" y="114"/>
                      <a:pt x="2" y="11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  <p:sp>
            <p:nvSpPr>
              <p:cNvPr id="59" name="Freeform 6"/>
              <p:cNvSpPr/>
              <p:nvPr/>
            </p:nvSpPr>
            <p:spPr bwMode="auto">
              <a:xfrm>
                <a:off x="10044830" y="3280407"/>
                <a:ext cx="289711" cy="34679"/>
              </a:xfrm>
              <a:custGeom>
                <a:avLst/>
                <a:gdLst>
                  <a:gd name="T0" fmla="*/ 0 w 53"/>
                  <a:gd name="T1" fmla="*/ 3 h 5"/>
                  <a:gd name="T2" fmla="*/ 3 w 53"/>
                  <a:gd name="T3" fmla="*/ 5 h 5"/>
                  <a:gd name="T4" fmla="*/ 50 w 53"/>
                  <a:gd name="T5" fmla="*/ 5 h 5"/>
                  <a:gd name="T6" fmla="*/ 53 w 53"/>
                  <a:gd name="T7" fmla="*/ 3 h 5"/>
                  <a:gd name="T8" fmla="*/ 50 w 53"/>
                  <a:gd name="T9" fmla="*/ 0 h 5"/>
                  <a:gd name="T10" fmla="*/ 3 w 53"/>
                  <a:gd name="T11" fmla="*/ 0 h 5"/>
                  <a:gd name="T12" fmla="*/ 0 w 53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0" y="3"/>
                    </a:move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3"/>
                    </a:cubicBezTo>
                    <a:cubicBezTo>
                      <a:pt x="53" y="1"/>
                      <a:pt x="52" y="0"/>
                      <a:pt x="5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  <p:sp>
            <p:nvSpPr>
              <p:cNvPr id="60" name="Freeform 7"/>
              <p:cNvSpPr/>
              <p:nvPr/>
            </p:nvSpPr>
            <p:spPr bwMode="auto">
              <a:xfrm>
                <a:off x="10044830" y="3442241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  <p:sp>
            <p:nvSpPr>
              <p:cNvPr id="61" name="Freeform 8"/>
              <p:cNvSpPr/>
              <p:nvPr/>
            </p:nvSpPr>
            <p:spPr bwMode="auto">
              <a:xfrm>
                <a:off x="10044830" y="3601186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  <p:sp>
            <p:nvSpPr>
              <p:cNvPr id="62" name="Freeform 9"/>
              <p:cNvSpPr>
                <a:spLocks noEditPoints="1"/>
              </p:cNvSpPr>
              <p:nvPr/>
            </p:nvSpPr>
            <p:spPr bwMode="auto">
              <a:xfrm>
                <a:off x="9901114" y="2953851"/>
                <a:ext cx="1094967" cy="1037471"/>
              </a:xfrm>
              <a:custGeom>
                <a:avLst/>
                <a:gdLst>
                  <a:gd name="T0" fmla="*/ 177 w 200"/>
                  <a:gd name="T1" fmla="*/ 3 h 149"/>
                  <a:gd name="T2" fmla="*/ 177 w 200"/>
                  <a:gd name="T3" fmla="*/ 17 h 149"/>
                  <a:gd name="T4" fmla="*/ 186 w 200"/>
                  <a:gd name="T5" fmla="*/ 21 h 149"/>
                  <a:gd name="T6" fmla="*/ 186 w 200"/>
                  <a:gd name="T7" fmla="*/ 134 h 149"/>
                  <a:gd name="T8" fmla="*/ 107 w 200"/>
                  <a:gd name="T9" fmla="*/ 134 h 149"/>
                  <a:gd name="T10" fmla="*/ 107 w 200"/>
                  <a:gd name="T11" fmla="*/ 21 h 149"/>
                  <a:gd name="T12" fmla="*/ 117 w 200"/>
                  <a:gd name="T13" fmla="*/ 17 h 149"/>
                  <a:gd name="T14" fmla="*/ 117 w 200"/>
                  <a:gd name="T15" fmla="*/ 3 h 149"/>
                  <a:gd name="T16" fmla="*/ 100 w 200"/>
                  <a:gd name="T17" fmla="*/ 9 h 149"/>
                  <a:gd name="T18" fmla="*/ 53 w 200"/>
                  <a:gd name="T19" fmla="*/ 0 h 149"/>
                  <a:gd name="T20" fmla="*/ 0 w 200"/>
                  <a:gd name="T21" fmla="*/ 20 h 149"/>
                  <a:gd name="T22" fmla="*/ 0 w 200"/>
                  <a:gd name="T23" fmla="*/ 142 h 149"/>
                  <a:gd name="T24" fmla="*/ 2 w 200"/>
                  <a:gd name="T25" fmla="*/ 147 h 149"/>
                  <a:gd name="T26" fmla="*/ 8 w 200"/>
                  <a:gd name="T27" fmla="*/ 149 h 149"/>
                  <a:gd name="T28" fmla="*/ 53 w 200"/>
                  <a:gd name="T29" fmla="*/ 145 h 149"/>
                  <a:gd name="T30" fmla="*/ 99 w 200"/>
                  <a:gd name="T31" fmla="*/ 149 h 149"/>
                  <a:gd name="T32" fmla="*/ 99 w 200"/>
                  <a:gd name="T33" fmla="*/ 149 h 149"/>
                  <a:gd name="T34" fmla="*/ 100 w 200"/>
                  <a:gd name="T35" fmla="*/ 149 h 149"/>
                  <a:gd name="T36" fmla="*/ 100 w 200"/>
                  <a:gd name="T37" fmla="*/ 149 h 149"/>
                  <a:gd name="T38" fmla="*/ 101 w 200"/>
                  <a:gd name="T39" fmla="*/ 149 h 149"/>
                  <a:gd name="T40" fmla="*/ 101 w 200"/>
                  <a:gd name="T41" fmla="*/ 149 h 149"/>
                  <a:gd name="T42" fmla="*/ 146 w 200"/>
                  <a:gd name="T43" fmla="*/ 145 h 149"/>
                  <a:gd name="T44" fmla="*/ 192 w 200"/>
                  <a:gd name="T45" fmla="*/ 149 h 149"/>
                  <a:gd name="T46" fmla="*/ 193 w 200"/>
                  <a:gd name="T47" fmla="*/ 149 h 149"/>
                  <a:gd name="T48" fmla="*/ 197 w 200"/>
                  <a:gd name="T49" fmla="*/ 147 h 149"/>
                  <a:gd name="T50" fmla="*/ 200 w 200"/>
                  <a:gd name="T51" fmla="*/ 142 h 149"/>
                  <a:gd name="T52" fmla="*/ 200 w 200"/>
                  <a:gd name="T53" fmla="*/ 20 h 149"/>
                  <a:gd name="T54" fmla="*/ 177 w 200"/>
                  <a:gd name="T55" fmla="*/ 3 h 149"/>
                  <a:gd name="T56" fmla="*/ 93 w 200"/>
                  <a:gd name="T57" fmla="*/ 134 h 149"/>
                  <a:gd name="T58" fmla="*/ 53 w 200"/>
                  <a:gd name="T59" fmla="*/ 131 h 149"/>
                  <a:gd name="T60" fmla="*/ 14 w 200"/>
                  <a:gd name="T61" fmla="*/ 134 h 149"/>
                  <a:gd name="T62" fmla="*/ 14 w 200"/>
                  <a:gd name="T63" fmla="*/ 21 h 149"/>
                  <a:gd name="T64" fmla="*/ 53 w 200"/>
                  <a:gd name="T65" fmla="*/ 14 h 149"/>
                  <a:gd name="T66" fmla="*/ 93 w 200"/>
                  <a:gd name="T67" fmla="*/ 21 h 149"/>
                  <a:gd name="T68" fmla="*/ 93 w 200"/>
                  <a:gd name="T69" fmla="*/ 13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149">
                    <a:moveTo>
                      <a:pt x="177" y="3"/>
                    </a:moveTo>
                    <a:cubicBezTo>
                      <a:pt x="177" y="17"/>
                      <a:pt x="177" y="17"/>
                      <a:pt x="177" y="17"/>
                    </a:cubicBezTo>
                    <a:cubicBezTo>
                      <a:pt x="181" y="18"/>
                      <a:pt x="185" y="20"/>
                      <a:pt x="186" y="21"/>
                    </a:cubicBezTo>
                    <a:cubicBezTo>
                      <a:pt x="186" y="134"/>
                      <a:pt x="186" y="134"/>
                      <a:pt x="186" y="134"/>
                    </a:cubicBezTo>
                    <a:cubicBezTo>
                      <a:pt x="161" y="130"/>
                      <a:pt x="131" y="130"/>
                      <a:pt x="107" y="134"/>
                    </a:cubicBezTo>
                    <a:cubicBezTo>
                      <a:pt x="107" y="21"/>
                      <a:pt x="107" y="21"/>
                      <a:pt x="107" y="21"/>
                    </a:cubicBezTo>
                    <a:cubicBezTo>
                      <a:pt x="108" y="20"/>
                      <a:pt x="111" y="18"/>
                      <a:pt x="117" y="17"/>
                    </a:cubicBezTo>
                    <a:cubicBezTo>
                      <a:pt x="117" y="3"/>
                      <a:pt x="117" y="3"/>
                      <a:pt x="117" y="3"/>
                    </a:cubicBezTo>
                    <a:cubicBezTo>
                      <a:pt x="110" y="4"/>
                      <a:pt x="104" y="6"/>
                      <a:pt x="100" y="9"/>
                    </a:cubicBezTo>
                    <a:cubicBezTo>
                      <a:pt x="90" y="2"/>
                      <a:pt x="70" y="0"/>
                      <a:pt x="53" y="0"/>
                    </a:cubicBezTo>
                    <a:cubicBezTo>
                      <a:pt x="29" y="0"/>
                      <a:pt x="0" y="5"/>
                      <a:pt x="0" y="20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4"/>
                      <a:pt x="1" y="146"/>
                      <a:pt x="2" y="147"/>
                    </a:cubicBezTo>
                    <a:cubicBezTo>
                      <a:pt x="4" y="148"/>
                      <a:pt x="6" y="149"/>
                      <a:pt x="8" y="149"/>
                    </a:cubicBezTo>
                    <a:cubicBezTo>
                      <a:pt x="22" y="146"/>
                      <a:pt x="37" y="145"/>
                      <a:pt x="53" y="145"/>
                    </a:cubicBezTo>
                    <a:cubicBezTo>
                      <a:pt x="69" y="145"/>
                      <a:pt x="85" y="146"/>
                      <a:pt x="99" y="149"/>
                    </a:cubicBezTo>
                    <a:cubicBezTo>
                      <a:pt x="99" y="149"/>
                      <a:pt x="99" y="149"/>
                      <a:pt x="99" y="149"/>
                    </a:cubicBezTo>
                    <a:cubicBezTo>
                      <a:pt x="99" y="149"/>
                      <a:pt x="99" y="149"/>
                      <a:pt x="100" y="149"/>
                    </a:cubicBezTo>
                    <a:cubicBezTo>
                      <a:pt x="100" y="149"/>
                      <a:pt x="100" y="149"/>
                      <a:pt x="100" y="149"/>
                    </a:cubicBezTo>
                    <a:cubicBezTo>
                      <a:pt x="100" y="149"/>
                      <a:pt x="100" y="149"/>
                      <a:pt x="101" y="149"/>
                    </a:cubicBezTo>
                    <a:cubicBezTo>
                      <a:pt x="101" y="149"/>
                      <a:pt x="101" y="149"/>
                      <a:pt x="101" y="149"/>
                    </a:cubicBezTo>
                    <a:cubicBezTo>
                      <a:pt x="115" y="146"/>
                      <a:pt x="130" y="145"/>
                      <a:pt x="146" y="145"/>
                    </a:cubicBezTo>
                    <a:cubicBezTo>
                      <a:pt x="162" y="145"/>
                      <a:pt x="178" y="146"/>
                      <a:pt x="192" y="149"/>
                    </a:cubicBezTo>
                    <a:cubicBezTo>
                      <a:pt x="192" y="149"/>
                      <a:pt x="192" y="149"/>
                      <a:pt x="193" y="149"/>
                    </a:cubicBezTo>
                    <a:cubicBezTo>
                      <a:pt x="194" y="149"/>
                      <a:pt x="196" y="148"/>
                      <a:pt x="197" y="147"/>
                    </a:cubicBezTo>
                    <a:cubicBezTo>
                      <a:pt x="199" y="146"/>
                      <a:pt x="200" y="144"/>
                      <a:pt x="200" y="142"/>
                    </a:cubicBezTo>
                    <a:cubicBezTo>
                      <a:pt x="200" y="20"/>
                      <a:pt x="200" y="20"/>
                      <a:pt x="200" y="20"/>
                    </a:cubicBezTo>
                    <a:cubicBezTo>
                      <a:pt x="200" y="11"/>
                      <a:pt x="190" y="6"/>
                      <a:pt x="177" y="3"/>
                    </a:cubicBezTo>
                    <a:close/>
                    <a:moveTo>
                      <a:pt x="93" y="134"/>
                    </a:moveTo>
                    <a:cubicBezTo>
                      <a:pt x="80" y="132"/>
                      <a:pt x="67" y="131"/>
                      <a:pt x="53" y="131"/>
                    </a:cubicBezTo>
                    <a:cubicBezTo>
                      <a:pt x="40" y="131"/>
                      <a:pt x="26" y="132"/>
                      <a:pt x="14" y="134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8"/>
                      <a:pt x="30" y="14"/>
                      <a:pt x="53" y="14"/>
                    </a:cubicBezTo>
                    <a:cubicBezTo>
                      <a:pt x="76" y="14"/>
                      <a:pt x="90" y="18"/>
                      <a:pt x="93" y="21"/>
                    </a:cubicBezTo>
                    <a:lnTo>
                      <a:pt x="93" y="1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7529563" y="3147585"/>
            <a:ext cx="999564" cy="1001763"/>
            <a:chOff x="3437020" y="4201727"/>
            <a:chExt cx="863676" cy="865576"/>
          </a:xfrm>
        </p:grpSpPr>
        <p:sp>
          <p:nvSpPr>
            <p:cNvPr id="64" name="椭圆 21"/>
            <p:cNvSpPr>
              <a:spLocks noChangeArrowheads="1"/>
            </p:cNvSpPr>
            <p:nvPr/>
          </p:nvSpPr>
          <p:spPr bwMode="auto">
            <a:xfrm>
              <a:off x="3437020" y="4201727"/>
              <a:ext cx="863676" cy="865576"/>
            </a:xfrm>
            <a:prstGeom prst="ellipse">
              <a:avLst/>
            </a:prstGeom>
            <a:solidFill>
              <a:srgbClr val="990100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zh-CN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grpSp>
          <p:nvGrpSpPr>
            <p:cNvPr id="65" name="Group 4"/>
            <p:cNvGrpSpPr>
              <a:grpSpLocks noChangeAspect="1"/>
            </p:cNvGrpSpPr>
            <p:nvPr/>
          </p:nvGrpSpPr>
          <p:grpSpPr bwMode="auto">
            <a:xfrm>
              <a:off x="3626902" y="4339091"/>
              <a:ext cx="476560" cy="578496"/>
              <a:chOff x="2694" y="1931"/>
              <a:chExt cx="374" cy="454"/>
            </a:xfrm>
            <a:solidFill>
              <a:schemeClr val="bg1"/>
            </a:solidFill>
          </p:grpSpPr>
          <p:sp>
            <p:nvSpPr>
              <p:cNvPr id="66" name="Freeform 5"/>
              <p:cNvSpPr>
                <a:spLocks noEditPoints="1"/>
              </p:cNvSpPr>
              <p:nvPr/>
            </p:nvSpPr>
            <p:spPr bwMode="auto">
              <a:xfrm>
                <a:off x="2694" y="1931"/>
                <a:ext cx="374" cy="454"/>
              </a:xfrm>
              <a:custGeom>
                <a:avLst/>
                <a:gdLst>
                  <a:gd name="T0" fmla="*/ 127 w 155"/>
                  <a:gd name="T1" fmla="*/ 7 h 189"/>
                  <a:gd name="T2" fmla="*/ 124 w 155"/>
                  <a:gd name="T3" fmla="*/ 0 h 189"/>
                  <a:gd name="T4" fmla="*/ 122 w 155"/>
                  <a:gd name="T5" fmla="*/ 7 h 189"/>
                  <a:gd name="T6" fmla="*/ 96 w 155"/>
                  <a:gd name="T7" fmla="*/ 3 h 189"/>
                  <a:gd name="T8" fmla="*/ 90 w 155"/>
                  <a:gd name="T9" fmla="*/ 3 h 189"/>
                  <a:gd name="T10" fmla="*/ 64 w 155"/>
                  <a:gd name="T11" fmla="*/ 7 h 189"/>
                  <a:gd name="T12" fmla="*/ 62 w 155"/>
                  <a:gd name="T13" fmla="*/ 0 h 189"/>
                  <a:gd name="T14" fmla="*/ 59 w 155"/>
                  <a:gd name="T15" fmla="*/ 7 h 189"/>
                  <a:gd name="T16" fmla="*/ 33 w 155"/>
                  <a:gd name="T17" fmla="*/ 3 h 189"/>
                  <a:gd name="T18" fmla="*/ 27 w 155"/>
                  <a:gd name="T19" fmla="*/ 3 h 189"/>
                  <a:gd name="T20" fmla="*/ 7 w 155"/>
                  <a:gd name="T21" fmla="*/ 7 h 189"/>
                  <a:gd name="T22" fmla="*/ 0 w 155"/>
                  <a:gd name="T23" fmla="*/ 182 h 189"/>
                  <a:gd name="T24" fmla="*/ 148 w 155"/>
                  <a:gd name="T25" fmla="*/ 189 h 189"/>
                  <a:gd name="T26" fmla="*/ 155 w 155"/>
                  <a:gd name="T27" fmla="*/ 13 h 189"/>
                  <a:gd name="T28" fmla="*/ 124 w 155"/>
                  <a:gd name="T29" fmla="*/ 40 h 189"/>
                  <a:gd name="T30" fmla="*/ 127 w 155"/>
                  <a:gd name="T31" fmla="*/ 31 h 189"/>
                  <a:gd name="T32" fmla="*/ 124 w 155"/>
                  <a:gd name="T33" fmla="*/ 44 h 189"/>
                  <a:gd name="T34" fmla="*/ 122 w 155"/>
                  <a:gd name="T35" fmla="*/ 31 h 189"/>
                  <a:gd name="T36" fmla="*/ 124 w 155"/>
                  <a:gd name="T37" fmla="*/ 40 h 189"/>
                  <a:gd name="T38" fmla="*/ 96 w 155"/>
                  <a:gd name="T39" fmla="*/ 37 h 189"/>
                  <a:gd name="T40" fmla="*/ 100 w 155"/>
                  <a:gd name="T41" fmla="*/ 37 h 189"/>
                  <a:gd name="T42" fmla="*/ 86 w 155"/>
                  <a:gd name="T43" fmla="*/ 37 h 189"/>
                  <a:gd name="T44" fmla="*/ 90 w 155"/>
                  <a:gd name="T45" fmla="*/ 37 h 189"/>
                  <a:gd name="T46" fmla="*/ 62 w 155"/>
                  <a:gd name="T47" fmla="*/ 40 h 189"/>
                  <a:gd name="T48" fmla="*/ 64 w 155"/>
                  <a:gd name="T49" fmla="*/ 31 h 189"/>
                  <a:gd name="T50" fmla="*/ 62 w 155"/>
                  <a:gd name="T51" fmla="*/ 44 h 189"/>
                  <a:gd name="T52" fmla="*/ 59 w 155"/>
                  <a:gd name="T53" fmla="*/ 31 h 189"/>
                  <a:gd name="T54" fmla="*/ 62 w 155"/>
                  <a:gd name="T55" fmla="*/ 40 h 189"/>
                  <a:gd name="T56" fmla="*/ 33 w 155"/>
                  <a:gd name="T57" fmla="*/ 37 h 189"/>
                  <a:gd name="T58" fmla="*/ 37 w 155"/>
                  <a:gd name="T59" fmla="*/ 37 h 189"/>
                  <a:gd name="T60" fmla="*/ 23 w 155"/>
                  <a:gd name="T61" fmla="*/ 37 h 189"/>
                  <a:gd name="T62" fmla="*/ 27 w 155"/>
                  <a:gd name="T63" fmla="*/ 37 h 189"/>
                  <a:gd name="T64" fmla="*/ 141 w 155"/>
                  <a:gd name="T65" fmla="*/ 175 h 189"/>
                  <a:gd name="T66" fmla="*/ 14 w 155"/>
                  <a:gd name="T67" fmla="*/ 20 h 189"/>
                  <a:gd name="T68" fmla="*/ 27 w 155"/>
                  <a:gd name="T69" fmla="*/ 25 h 189"/>
                  <a:gd name="T70" fmla="*/ 30 w 155"/>
                  <a:gd name="T71" fmla="*/ 50 h 189"/>
                  <a:gd name="T72" fmla="*/ 33 w 155"/>
                  <a:gd name="T73" fmla="*/ 25 h 189"/>
                  <a:gd name="T74" fmla="*/ 59 w 155"/>
                  <a:gd name="T75" fmla="*/ 20 h 189"/>
                  <a:gd name="T76" fmla="*/ 49 w 155"/>
                  <a:gd name="T77" fmla="*/ 37 h 189"/>
                  <a:gd name="T78" fmla="*/ 74 w 155"/>
                  <a:gd name="T79" fmla="*/ 37 h 189"/>
                  <a:gd name="T80" fmla="*/ 64 w 155"/>
                  <a:gd name="T81" fmla="*/ 20 h 189"/>
                  <a:gd name="T82" fmla="*/ 90 w 155"/>
                  <a:gd name="T83" fmla="*/ 25 h 189"/>
                  <a:gd name="T84" fmla="*/ 93 w 155"/>
                  <a:gd name="T85" fmla="*/ 50 h 189"/>
                  <a:gd name="T86" fmla="*/ 96 w 155"/>
                  <a:gd name="T87" fmla="*/ 25 h 189"/>
                  <a:gd name="T88" fmla="*/ 122 w 155"/>
                  <a:gd name="T89" fmla="*/ 20 h 189"/>
                  <a:gd name="T90" fmla="*/ 112 w 155"/>
                  <a:gd name="T91" fmla="*/ 37 h 189"/>
                  <a:gd name="T92" fmla="*/ 137 w 155"/>
                  <a:gd name="T93" fmla="*/ 37 h 189"/>
                  <a:gd name="T94" fmla="*/ 127 w 155"/>
                  <a:gd name="T95" fmla="*/ 20 h 189"/>
                  <a:gd name="T96" fmla="*/ 141 w 155"/>
                  <a:gd name="T97" fmla="*/ 17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5" h="189">
                    <a:moveTo>
                      <a:pt x="148" y="7"/>
                    </a:moveTo>
                    <a:cubicBezTo>
                      <a:pt x="127" y="7"/>
                      <a:pt x="127" y="7"/>
                      <a:pt x="127" y="7"/>
                    </a:cubicBezTo>
                    <a:cubicBezTo>
                      <a:pt x="127" y="3"/>
                      <a:pt x="127" y="3"/>
                      <a:pt x="127" y="3"/>
                    </a:cubicBezTo>
                    <a:cubicBezTo>
                      <a:pt x="127" y="1"/>
                      <a:pt x="126" y="0"/>
                      <a:pt x="124" y="0"/>
                    </a:cubicBezTo>
                    <a:cubicBezTo>
                      <a:pt x="123" y="0"/>
                      <a:pt x="122" y="1"/>
                      <a:pt x="122" y="3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6" y="1"/>
                      <a:pt x="94" y="0"/>
                      <a:pt x="93" y="0"/>
                    </a:cubicBezTo>
                    <a:cubicBezTo>
                      <a:pt x="91" y="0"/>
                      <a:pt x="90" y="1"/>
                      <a:pt x="90" y="3"/>
                    </a:cubicBezTo>
                    <a:cubicBezTo>
                      <a:pt x="90" y="7"/>
                      <a:pt x="90" y="7"/>
                      <a:pt x="90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1"/>
                      <a:pt x="63" y="0"/>
                      <a:pt x="62" y="0"/>
                    </a:cubicBezTo>
                    <a:cubicBezTo>
                      <a:pt x="60" y="0"/>
                      <a:pt x="59" y="1"/>
                      <a:pt x="59" y="3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1"/>
                      <a:pt x="32" y="0"/>
                      <a:pt x="30" y="0"/>
                    </a:cubicBezTo>
                    <a:cubicBezTo>
                      <a:pt x="29" y="0"/>
                      <a:pt x="27" y="1"/>
                      <a:pt x="27" y="3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3" y="7"/>
                      <a:pt x="0" y="10"/>
                      <a:pt x="0" y="13"/>
                    </a:cubicBezTo>
                    <a:cubicBezTo>
                      <a:pt x="0" y="182"/>
                      <a:pt x="0" y="182"/>
                      <a:pt x="0" y="182"/>
                    </a:cubicBezTo>
                    <a:cubicBezTo>
                      <a:pt x="0" y="186"/>
                      <a:pt x="3" y="189"/>
                      <a:pt x="7" y="189"/>
                    </a:cubicBezTo>
                    <a:cubicBezTo>
                      <a:pt x="148" y="189"/>
                      <a:pt x="148" y="189"/>
                      <a:pt x="148" y="189"/>
                    </a:cubicBezTo>
                    <a:cubicBezTo>
                      <a:pt x="152" y="189"/>
                      <a:pt x="155" y="186"/>
                      <a:pt x="155" y="182"/>
                    </a:cubicBezTo>
                    <a:cubicBezTo>
                      <a:pt x="155" y="13"/>
                      <a:pt x="155" y="13"/>
                      <a:pt x="155" y="13"/>
                    </a:cubicBezTo>
                    <a:cubicBezTo>
                      <a:pt x="155" y="10"/>
                      <a:pt x="152" y="7"/>
                      <a:pt x="148" y="7"/>
                    </a:cubicBezTo>
                    <a:close/>
                    <a:moveTo>
                      <a:pt x="124" y="40"/>
                    </a:moveTo>
                    <a:cubicBezTo>
                      <a:pt x="126" y="40"/>
                      <a:pt x="127" y="39"/>
                      <a:pt x="127" y="37"/>
                    </a:cubicBezTo>
                    <a:cubicBezTo>
                      <a:pt x="127" y="31"/>
                      <a:pt x="127" y="31"/>
                      <a:pt x="127" y="31"/>
                    </a:cubicBezTo>
                    <a:cubicBezTo>
                      <a:pt x="130" y="32"/>
                      <a:pt x="131" y="35"/>
                      <a:pt x="131" y="37"/>
                    </a:cubicBezTo>
                    <a:cubicBezTo>
                      <a:pt x="131" y="41"/>
                      <a:pt x="128" y="44"/>
                      <a:pt x="124" y="44"/>
                    </a:cubicBezTo>
                    <a:cubicBezTo>
                      <a:pt x="120" y="44"/>
                      <a:pt x="117" y="41"/>
                      <a:pt x="117" y="37"/>
                    </a:cubicBezTo>
                    <a:cubicBezTo>
                      <a:pt x="117" y="34"/>
                      <a:pt x="119" y="32"/>
                      <a:pt x="122" y="31"/>
                    </a:cubicBezTo>
                    <a:cubicBezTo>
                      <a:pt x="122" y="37"/>
                      <a:pt x="122" y="37"/>
                      <a:pt x="122" y="37"/>
                    </a:cubicBezTo>
                    <a:cubicBezTo>
                      <a:pt x="122" y="39"/>
                      <a:pt x="123" y="40"/>
                      <a:pt x="124" y="40"/>
                    </a:cubicBezTo>
                    <a:close/>
                    <a:moveTo>
                      <a:pt x="93" y="40"/>
                    </a:moveTo>
                    <a:cubicBezTo>
                      <a:pt x="94" y="40"/>
                      <a:pt x="96" y="39"/>
                      <a:pt x="96" y="3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8" y="32"/>
                      <a:pt x="100" y="35"/>
                      <a:pt x="100" y="37"/>
                    </a:cubicBezTo>
                    <a:cubicBezTo>
                      <a:pt x="100" y="41"/>
                      <a:pt x="97" y="44"/>
                      <a:pt x="93" y="44"/>
                    </a:cubicBezTo>
                    <a:cubicBezTo>
                      <a:pt x="89" y="44"/>
                      <a:pt x="86" y="41"/>
                      <a:pt x="86" y="37"/>
                    </a:cubicBezTo>
                    <a:cubicBezTo>
                      <a:pt x="86" y="34"/>
                      <a:pt x="88" y="32"/>
                      <a:pt x="90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9"/>
                      <a:pt x="91" y="40"/>
                      <a:pt x="93" y="40"/>
                    </a:cubicBezTo>
                    <a:close/>
                    <a:moveTo>
                      <a:pt x="62" y="40"/>
                    </a:moveTo>
                    <a:cubicBezTo>
                      <a:pt x="63" y="40"/>
                      <a:pt x="64" y="39"/>
                      <a:pt x="64" y="37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7" y="32"/>
                      <a:pt x="69" y="35"/>
                      <a:pt x="69" y="37"/>
                    </a:cubicBezTo>
                    <a:cubicBezTo>
                      <a:pt x="69" y="41"/>
                      <a:pt x="65" y="44"/>
                      <a:pt x="62" y="44"/>
                    </a:cubicBezTo>
                    <a:cubicBezTo>
                      <a:pt x="58" y="44"/>
                      <a:pt x="54" y="41"/>
                      <a:pt x="54" y="37"/>
                    </a:cubicBezTo>
                    <a:cubicBezTo>
                      <a:pt x="54" y="34"/>
                      <a:pt x="56" y="32"/>
                      <a:pt x="59" y="31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59" y="39"/>
                      <a:pt x="60" y="40"/>
                      <a:pt x="62" y="40"/>
                    </a:cubicBezTo>
                    <a:close/>
                    <a:moveTo>
                      <a:pt x="30" y="40"/>
                    </a:moveTo>
                    <a:cubicBezTo>
                      <a:pt x="32" y="40"/>
                      <a:pt x="33" y="39"/>
                      <a:pt x="33" y="3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5" y="32"/>
                      <a:pt x="37" y="35"/>
                      <a:pt x="37" y="37"/>
                    </a:cubicBezTo>
                    <a:cubicBezTo>
                      <a:pt x="37" y="41"/>
                      <a:pt x="34" y="44"/>
                      <a:pt x="30" y="44"/>
                    </a:cubicBezTo>
                    <a:cubicBezTo>
                      <a:pt x="26" y="44"/>
                      <a:pt x="23" y="41"/>
                      <a:pt x="23" y="37"/>
                    </a:cubicBezTo>
                    <a:cubicBezTo>
                      <a:pt x="23" y="34"/>
                      <a:pt x="25" y="32"/>
                      <a:pt x="27" y="31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27" y="39"/>
                      <a:pt x="29" y="40"/>
                      <a:pt x="30" y="40"/>
                    </a:cubicBezTo>
                    <a:close/>
                    <a:moveTo>
                      <a:pt x="141" y="175"/>
                    </a:moveTo>
                    <a:cubicBezTo>
                      <a:pt x="14" y="175"/>
                      <a:pt x="14" y="175"/>
                      <a:pt x="14" y="175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2" y="26"/>
                      <a:pt x="18" y="31"/>
                      <a:pt x="18" y="37"/>
                    </a:cubicBezTo>
                    <a:cubicBezTo>
                      <a:pt x="18" y="44"/>
                      <a:pt x="23" y="50"/>
                      <a:pt x="30" y="50"/>
                    </a:cubicBezTo>
                    <a:cubicBezTo>
                      <a:pt x="37" y="50"/>
                      <a:pt x="43" y="44"/>
                      <a:pt x="43" y="37"/>
                    </a:cubicBezTo>
                    <a:cubicBezTo>
                      <a:pt x="43" y="31"/>
                      <a:pt x="39" y="26"/>
                      <a:pt x="33" y="25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53" y="26"/>
                      <a:pt x="49" y="31"/>
                      <a:pt x="49" y="37"/>
                    </a:cubicBezTo>
                    <a:cubicBezTo>
                      <a:pt x="49" y="44"/>
                      <a:pt x="55" y="50"/>
                      <a:pt x="62" y="50"/>
                    </a:cubicBezTo>
                    <a:cubicBezTo>
                      <a:pt x="68" y="50"/>
                      <a:pt x="74" y="44"/>
                      <a:pt x="74" y="37"/>
                    </a:cubicBezTo>
                    <a:cubicBezTo>
                      <a:pt x="74" y="31"/>
                      <a:pt x="70" y="26"/>
                      <a:pt x="64" y="25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85" y="26"/>
                      <a:pt x="80" y="31"/>
                      <a:pt x="80" y="37"/>
                    </a:cubicBezTo>
                    <a:cubicBezTo>
                      <a:pt x="80" y="44"/>
                      <a:pt x="86" y="50"/>
                      <a:pt x="93" y="50"/>
                    </a:cubicBezTo>
                    <a:cubicBezTo>
                      <a:pt x="100" y="50"/>
                      <a:pt x="105" y="44"/>
                      <a:pt x="105" y="37"/>
                    </a:cubicBezTo>
                    <a:cubicBezTo>
                      <a:pt x="105" y="31"/>
                      <a:pt x="101" y="26"/>
                      <a:pt x="96" y="25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122" y="20"/>
                      <a:pt x="122" y="20"/>
                      <a:pt x="122" y="20"/>
                    </a:cubicBezTo>
                    <a:cubicBezTo>
                      <a:pt x="122" y="25"/>
                      <a:pt x="122" y="25"/>
                      <a:pt x="122" y="25"/>
                    </a:cubicBezTo>
                    <a:cubicBezTo>
                      <a:pt x="116" y="26"/>
                      <a:pt x="112" y="31"/>
                      <a:pt x="112" y="37"/>
                    </a:cubicBezTo>
                    <a:cubicBezTo>
                      <a:pt x="112" y="44"/>
                      <a:pt x="117" y="50"/>
                      <a:pt x="124" y="50"/>
                    </a:cubicBezTo>
                    <a:cubicBezTo>
                      <a:pt x="131" y="50"/>
                      <a:pt x="137" y="44"/>
                      <a:pt x="137" y="37"/>
                    </a:cubicBezTo>
                    <a:cubicBezTo>
                      <a:pt x="137" y="31"/>
                      <a:pt x="133" y="26"/>
                      <a:pt x="127" y="25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41" y="20"/>
                      <a:pt x="141" y="20"/>
                      <a:pt x="141" y="20"/>
                    </a:cubicBezTo>
                    <a:lnTo>
                      <a:pt x="141" y="1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  <p:sp>
            <p:nvSpPr>
              <p:cNvPr id="67" name="Freeform 6"/>
              <p:cNvSpPr/>
              <p:nvPr/>
            </p:nvSpPr>
            <p:spPr bwMode="auto">
              <a:xfrm>
                <a:off x="2820" y="2272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  <p:sp>
            <p:nvSpPr>
              <p:cNvPr id="68" name="Freeform 7"/>
              <p:cNvSpPr/>
              <p:nvPr/>
            </p:nvSpPr>
            <p:spPr bwMode="auto">
              <a:xfrm>
                <a:off x="2820" y="2190"/>
                <a:ext cx="181" cy="14"/>
              </a:xfrm>
              <a:custGeom>
                <a:avLst/>
                <a:gdLst>
                  <a:gd name="T0" fmla="*/ 73 w 75"/>
                  <a:gd name="T1" fmla="*/ 0 h 6"/>
                  <a:gd name="T2" fmla="*/ 2 w 75"/>
                  <a:gd name="T3" fmla="*/ 0 h 6"/>
                  <a:gd name="T4" fmla="*/ 0 w 75"/>
                  <a:gd name="T5" fmla="*/ 3 h 6"/>
                  <a:gd name="T6" fmla="*/ 2 w 75"/>
                  <a:gd name="T7" fmla="*/ 6 h 6"/>
                  <a:gd name="T8" fmla="*/ 73 w 75"/>
                  <a:gd name="T9" fmla="*/ 6 h 6"/>
                  <a:gd name="T10" fmla="*/ 75 w 75"/>
                  <a:gd name="T11" fmla="*/ 3 h 6"/>
                  <a:gd name="T12" fmla="*/ 73 w 75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6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74" y="6"/>
                      <a:pt x="75" y="5"/>
                      <a:pt x="75" y="3"/>
                    </a:cubicBezTo>
                    <a:cubicBezTo>
                      <a:pt x="75" y="2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  <p:sp>
            <p:nvSpPr>
              <p:cNvPr id="69" name="Freeform 8"/>
              <p:cNvSpPr/>
              <p:nvPr/>
            </p:nvSpPr>
            <p:spPr bwMode="auto">
              <a:xfrm>
                <a:off x="2820" y="2111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  <p:sp>
            <p:nvSpPr>
              <p:cNvPr id="70" name="Freeform 9"/>
              <p:cNvSpPr/>
              <p:nvPr/>
            </p:nvSpPr>
            <p:spPr bwMode="auto">
              <a:xfrm>
                <a:off x="2755" y="2096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  <p:sp>
            <p:nvSpPr>
              <p:cNvPr id="71" name="Freeform 10"/>
              <p:cNvSpPr/>
              <p:nvPr/>
            </p:nvSpPr>
            <p:spPr bwMode="auto">
              <a:xfrm>
                <a:off x="2755" y="2176"/>
                <a:ext cx="41" cy="43"/>
              </a:xfrm>
              <a:custGeom>
                <a:avLst/>
                <a:gdLst>
                  <a:gd name="T0" fmla="*/ 15 w 17"/>
                  <a:gd name="T1" fmla="*/ 0 h 18"/>
                  <a:gd name="T2" fmla="*/ 3 w 17"/>
                  <a:gd name="T3" fmla="*/ 0 h 18"/>
                  <a:gd name="T4" fmla="*/ 0 w 17"/>
                  <a:gd name="T5" fmla="*/ 3 h 18"/>
                  <a:gd name="T6" fmla="*/ 0 w 17"/>
                  <a:gd name="T7" fmla="*/ 15 h 18"/>
                  <a:gd name="T8" fmla="*/ 3 w 17"/>
                  <a:gd name="T9" fmla="*/ 18 h 18"/>
                  <a:gd name="T10" fmla="*/ 15 w 17"/>
                  <a:gd name="T11" fmla="*/ 18 h 18"/>
                  <a:gd name="T12" fmla="*/ 17 w 17"/>
                  <a:gd name="T13" fmla="*/ 15 h 18"/>
                  <a:gd name="T14" fmla="*/ 17 w 17"/>
                  <a:gd name="T15" fmla="*/ 3 h 18"/>
                  <a:gd name="T16" fmla="*/ 15 w 17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8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7"/>
                      <a:pt x="1" y="18"/>
                      <a:pt x="3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7" y="17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  <p:sp>
            <p:nvSpPr>
              <p:cNvPr id="72" name="Freeform 11"/>
              <p:cNvSpPr/>
              <p:nvPr/>
            </p:nvSpPr>
            <p:spPr bwMode="auto">
              <a:xfrm>
                <a:off x="2755" y="2257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9858482" y="3379847"/>
            <a:ext cx="999564" cy="1001763"/>
            <a:chOff x="3437020" y="5246272"/>
            <a:chExt cx="863676" cy="865576"/>
          </a:xfrm>
        </p:grpSpPr>
        <p:sp>
          <p:nvSpPr>
            <p:cNvPr id="74" name="椭圆 21"/>
            <p:cNvSpPr>
              <a:spLocks noChangeArrowheads="1"/>
            </p:cNvSpPr>
            <p:nvPr/>
          </p:nvSpPr>
          <p:spPr bwMode="auto">
            <a:xfrm>
              <a:off x="3437020" y="5246272"/>
              <a:ext cx="863676" cy="865576"/>
            </a:xfrm>
            <a:prstGeom prst="ellipse">
              <a:avLst/>
            </a:prstGeom>
            <a:solidFill>
              <a:srgbClr val="990100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sp>
          <p:nvSpPr>
            <p:cNvPr id="75" name="Freeform 9"/>
            <p:cNvSpPr>
              <a:spLocks noEditPoints="1"/>
            </p:cNvSpPr>
            <p:nvPr/>
          </p:nvSpPr>
          <p:spPr bwMode="auto">
            <a:xfrm>
              <a:off x="3564624" y="5446833"/>
              <a:ext cx="605440" cy="464249"/>
            </a:xfrm>
            <a:custGeom>
              <a:avLst/>
              <a:gdLst>
                <a:gd name="T0" fmla="*/ 16 w 104"/>
                <a:gd name="T1" fmla="*/ 2 h 79"/>
                <a:gd name="T2" fmla="*/ 27 w 104"/>
                <a:gd name="T3" fmla="*/ 4 h 79"/>
                <a:gd name="T4" fmla="*/ 19 w 104"/>
                <a:gd name="T5" fmla="*/ 48 h 79"/>
                <a:gd name="T6" fmla="*/ 4 w 104"/>
                <a:gd name="T7" fmla="*/ 45 h 79"/>
                <a:gd name="T8" fmla="*/ 16 w 104"/>
                <a:gd name="T9" fmla="*/ 2 h 79"/>
                <a:gd name="T10" fmla="*/ 18 w 104"/>
                <a:gd name="T11" fmla="*/ 65 h 79"/>
                <a:gd name="T12" fmla="*/ 16 w 104"/>
                <a:gd name="T13" fmla="*/ 72 h 79"/>
                <a:gd name="T14" fmla="*/ 101 w 104"/>
                <a:gd name="T15" fmla="*/ 72 h 79"/>
                <a:gd name="T16" fmla="*/ 104 w 104"/>
                <a:gd name="T17" fmla="*/ 72 h 79"/>
                <a:gd name="T18" fmla="*/ 104 w 104"/>
                <a:gd name="T19" fmla="*/ 68 h 79"/>
                <a:gd name="T20" fmla="*/ 104 w 104"/>
                <a:gd name="T21" fmla="*/ 26 h 79"/>
                <a:gd name="T22" fmla="*/ 104 w 104"/>
                <a:gd name="T23" fmla="*/ 24 h 79"/>
                <a:gd name="T24" fmla="*/ 103 w 104"/>
                <a:gd name="T25" fmla="*/ 23 h 79"/>
                <a:gd name="T26" fmla="*/ 90 w 104"/>
                <a:gd name="T27" fmla="*/ 10 h 79"/>
                <a:gd name="T28" fmla="*/ 89 w 104"/>
                <a:gd name="T29" fmla="*/ 9 h 79"/>
                <a:gd name="T30" fmla="*/ 87 w 104"/>
                <a:gd name="T31" fmla="*/ 9 h 79"/>
                <a:gd name="T32" fmla="*/ 31 w 104"/>
                <a:gd name="T33" fmla="*/ 9 h 79"/>
                <a:gd name="T34" fmla="*/ 31 w 104"/>
                <a:gd name="T35" fmla="*/ 17 h 79"/>
                <a:gd name="T36" fmla="*/ 84 w 104"/>
                <a:gd name="T37" fmla="*/ 17 h 79"/>
                <a:gd name="T38" fmla="*/ 83 w 104"/>
                <a:gd name="T39" fmla="*/ 28 h 79"/>
                <a:gd name="T40" fmla="*/ 83 w 104"/>
                <a:gd name="T41" fmla="*/ 30 h 79"/>
                <a:gd name="T42" fmla="*/ 85 w 104"/>
                <a:gd name="T43" fmla="*/ 30 h 79"/>
                <a:gd name="T44" fmla="*/ 97 w 104"/>
                <a:gd name="T45" fmla="*/ 29 h 79"/>
                <a:gd name="T46" fmla="*/ 97 w 104"/>
                <a:gd name="T47" fmla="*/ 65 h 79"/>
                <a:gd name="T48" fmla="*/ 18 w 104"/>
                <a:gd name="T49" fmla="*/ 65 h 79"/>
                <a:gd name="T50" fmla="*/ 95 w 104"/>
                <a:gd name="T51" fmla="*/ 26 h 79"/>
                <a:gd name="T52" fmla="*/ 86 w 104"/>
                <a:gd name="T53" fmla="*/ 26 h 79"/>
                <a:gd name="T54" fmla="*/ 87 w 104"/>
                <a:gd name="T55" fmla="*/ 18 h 79"/>
                <a:gd name="T56" fmla="*/ 95 w 104"/>
                <a:gd name="T57" fmla="*/ 26 h 79"/>
                <a:gd name="T58" fmla="*/ 32 w 104"/>
                <a:gd name="T59" fmla="*/ 43 h 79"/>
                <a:gd name="T60" fmla="*/ 74 w 104"/>
                <a:gd name="T61" fmla="*/ 43 h 79"/>
                <a:gd name="T62" fmla="*/ 74 w 104"/>
                <a:gd name="T63" fmla="*/ 45 h 79"/>
                <a:gd name="T64" fmla="*/ 32 w 104"/>
                <a:gd name="T65" fmla="*/ 45 h 79"/>
                <a:gd name="T66" fmla="*/ 32 w 104"/>
                <a:gd name="T67" fmla="*/ 43 h 79"/>
                <a:gd name="T68" fmla="*/ 32 w 104"/>
                <a:gd name="T69" fmla="*/ 32 h 79"/>
                <a:gd name="T70" fmla="*/ 71 w 104"/>
                <a:gd name="T71" fmla="*/ 32 h 79"/>
                <a:gd name="T72" fmla="*/ 71 w 104"/>
                <a:gd name="T73" fmla="*/ 35 h 79"/>
                <a:gd name="T74" fmla="*/ 32 w 104"/>
                <a:gd name="T75" fmla="*/ 35 h 79"/>
                <a:gd name="T76" fmla="*/ 32 w 104"/>
                <a:gd name="T77" fmla="*/ 32 h 79"/>
                <a:gd name="T78" fmla="*/ 32 w 104"/>
                <a:gd name="T79" fmla="*/ 22 h 79"/>
                <a:gd name="T80" fmla="*/ 71 w 104"/>
                <a:gd name="T81" fmla="*/ 22 h 79"/>
                <a:gd name="T82" fmla="*/ 71 w 104"/>
                <a:gd name="T83" fmla="*/ 25 h 79"/>
                <a:gd name="T84" fmla="*/ 32 w 104"/>
                <a:gd name="T85" fmla="*/ 25 h 79"/>
                <a:gd name="T86" fmla="*/ 32 w 104"/>
                <a:gd name="T87" fmla="*/ 22 h 79"/>
                <a:gd name="T88" fmla="*/ 3 w 104"/>
                <a:gd name="T89" fmla="*/ 66 h 79"/>
                <a:gd name="T90" fmla="*/ 9 w 104"/>
                <a:gd name="T91" fmla="*/ 68 h 79"/>
                <a:gd name="T92" fmla="*/ 9 w 104"/>
                <a:gd name="T93" fmla="*/ 74 h 79"/>
                <a:gd name="T94" fmla="*/ 5 w 104"/>
                <a:gd name="T95" fmla="*/ 79 h 79"/>
                <a:gd name="T96" fmla="*/ 2 w 104"/>
                <a:gd name="T97" fmla="*/ 78 h 79"/>
                <a:gd name="T98" fmla="*/ 0 w 104"/>
                <a:gd name="T99" fmla="*/ 72 h 79"/>
                <a:gd name="T100" fmla="*/ 3 w 104"/>
                <a:gd name="T101" fmla="*/ 66 h 79"/>
                <a:gd name="T102" fmla="*/ 4 w 104"/>
                <a:gd name="T103" fmla="*/ 48 h 79"/>
                <a:gd name="T104" fmla="*/ 2 w 104"/>
                <a:gd name="T105" fmla="*/ 65 h 79"/>
                <a:gd name="T106" fmla="*/ 12 w 104"/>
                <a:gd name="T107" fmla="*/ 67 h 79"/>
                <a:gd name="T108" fmla="*/ 17 w 104"/>
                <a:gd name="T109" fmla="*/ 51 h 79"/>
                <a:gd name="T110" fmla="*/ 4 w 104"/>
                <a:gd name="T111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4" h="79">
                  <a:moveTo>
                    <a:pt x="16" y="2"/>
                  </a:moveTo>
                  <a:cubicBezTo>
                    <a:pt x="21" y="0"/>
                    <a:pt x="24" y="1"/>
                    <a:pt x="27" y="4"/>
                  </a:cubicBezTo>
                  <a:cubicBezTo>
                    <a:pt x="26" y="20"/>
                    <a:pt x="23" y="35"/>
                    <a:pt x="19" y="48"/>
                  </a:cubicBezTo>
                  <a:cubicBezTo>
                    <a:pt x="14" y="47"/>
                    <a:pt x="9" y="46"/>
                    <a:pt x="4" y="45"/>
                  </a:cubicBezTo>
                  <a:cubicBezTo>
                    <a:pt x="6" y="29"/>
                    <a:pt x="10" y="15"/>
                    <a:pt x="16" y="2"/>
                  </a:cubicBezTo>
                  <a:close/>
                  <a:moveTo>
                    <a:pt x="18" y="6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69" y="72"/>
                    <a:pt x="74" y="72"/>
                    <a:pt x="101" y="72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12"/>
                    <a:pt x="31" y="14"/>
                    <a:pt x="31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97" y="29"/>
                    <a:pt x="97" y="29"/>
                    <a:pt x="97" y="29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79" y="65"/>
                    <a:pt x="57" y="65"/>
                    <a:pt x="18" y="65"/>
                  </a:cubicBezTo>
                  <a:close/>
                  <a:moveTo>
                    <a:pt x="95" y="26"/>
                  </a:moveTo>
                  <a:cubicBezTo>
                    <a:pt x="86" y="26"/>
                    <a:pt x="86" y="26"/>
                    <a:pt x="86" y="26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95" y="26"/>
                    <a:pt x="95" y="26"/>
                    <a:pt x="95" y="26"/>
                  </a:cubicBezTo>
                  <a:close/>
                  <a:moveTo>
                    <a:pt x="32" y="43"/>
                  </a:moveTo>
                  <a:cubicBezTo>
                    <a:pt x="74" y="43"/>
                    <a:pt x="74" y="43"/>
                    <a:pt x="74" y="43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3"/>
                    <a:pt x="32" y="43"/>
                    <a:pt x="32" y="43"/>
                  </a:cubicBezTo>
                  <a:close/>
                  <a:moveTo>
                    <a:pt x="32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32" y="22"/>
                  </a:moveTo>
                  <a:cubicBezTo>
                    <a:pt x="71" y="22"/>
                    <a:pt x="71" y="22"/>
                    <a:pt x="71" y="22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2"/>
                    <a:pt x="32" y="22"/>
                    <a:pt x="32" y="22"/>
                  </a:cubicBezTo>
                  <a:close/>
                  <a:moveTo>
                    <a:pt x="3" y="66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79"/>
                    <a:pt x="3" y="79"/>
                    <a:pt x="2" y="7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48"/>
                  </a:moveTo>
                  <a:cubicBezTo>
                    <a:pt x="3" y="53"/>
                    <a:pt x="3" y="59"/>
                    <a:pt x="2" y="65"/>
                  </a:cubicBezTo>
                  <a:cubicBezTo>
                    <a:pt x="5" y="65"/>
                    <a:pt x="9" y="66"/>
                    <a:pt x="12" y="67"/>
                  </a:cubicBezTo>
                  <a:cubicBezTo>
                    <a:pt x="14" y="61"/>
                    <a:pt x="15" y="56"/>
                    <a:pt x="17" y="51"/>
                  </a:cubicBezTo>
                  <a:cubicBezTo>
                    <a:pt x="13" y="50"/>
                    <a:pt x="9" y="49"/>
                    <a:pt x="4" y="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3" name="图片 2" descr="logo红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C96BC0-CFF4-29A2-52FE-4999CC432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>
            <a:extLst>
              <a:ext uri="{FF2B5EF4-FFF2-40B4-BE49-F238E27FC236}">
                <a16:creationId xmlns:a16="http://schemas.microsoft.com/office/drawing/2014/main" id="{BBE633D8-A0BB-2775-0738-76FE3373AB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918" y="237124"/>
            <a:ext cx="400686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Calibri" panose="020F0502020204030204" pitchFamily="34" charset="0"/>
              </a:rPr>
              <a:t>工作安排和预期成果</a:t>
            </a:r>
          </a:p>
        </p:txBody>
      </p:sp>
      <p:sp>
        <p:nvSpPr>
          <p:cNvPr id="16" name="等腰三角形 47">
            <a:extLst>
              <a:ext uri="{FF2B5EF4-FFF2-40B4-BE49-F238E27FC236}">
                <a16:creationId xmlns:a16="http://schemas.microsoft.com/office/drawing/2014/main" id="{383C8561-39C6-59FB-46E3-99C4F1AF0D11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70C33E6A-D1C4-BCED-83D5-D01F1F483B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3" name="图片 2" descr="logo红">
            <a:extLst>
              <a:ext uri="{FF2B5EF4-FFF2-40B4-BE49-F238E27FC236}">
                <a16:creationId xmlns:a16="http://schemas.microsoft.com/office/drawing/2014/main" id="{B4475280-F7ED-4038-83F5-605369E5EE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43D69289-BC05-62B1-5F09-F1FDDCE04A5F}"/>
              </a:ext>
            </a:extLst>
          </p:cNvPr>
          <p:cNvGrpSpPr/>
          <p:nvPr/>
        </p:nvGrpSpPr>
        <p:grpSpPr>
          <a:xfrm>
            <a:off x="712470" y="1152525"/>
            <a:ext cx="5236638" cy="5037455"/>
            <a:chOff x="712470" y="1152525"/>
            <a:chExt cx="5236638" cy="5037455"/>
          </a:xfrm>
        </p:grpSpPr>
        <p:sp>
          <p:nvSpPr>
            <p:cNvPr id="4" name="同侧圆角矩形 3">
              <a:extLst>
                <a:ext uri="{FF2B5EF4-FFF2-40B4-BE49-F238E27FC236}">
                  <a16:creationId xmlns:a16="http://schemas.microsoft.com/office/drawing/2014/main" id="{6E3D2758-CD8F-4E45-92B0-263CEF5EB988}"/>
                </a:ext>
              </a:extLst>
            </p:cNvPr>
            <p:cNvSpPr/>
            <p:nvPr/>
          </p:nvSpPr>
          <p:spPr>
            <a:xfrm>
              <a:off x="712470" y="1152525"/>
              <a:ext cx="5236638" cy="532765"/>
            </a:xfrm>
            <a:prstGeom prst="round2SameRect">
              <a:avLst>
                <a:gd name="adj1" fmla="val 39213"/>
                <a:gd name="adj2" fmla="val 0"/>
              </a:avLst>
            </a:prstGeom>
            <a:solidFill>
              <a:srgbClr val="990100"/>
            </a:solidFill>
            <a:ln>
              <a:solidFill>
                <a:srgbClr val="990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1.</a:t>
              </a:r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工作安排</a:t>
              </a:r>
            </a:p>
          </p:txBody>
        </p:sp>
        <p:sp>
          <p:nvSpPr>
            <p:cNvPr id="5" name="同侧圆角矩形 4">
              <a:extLst>
                <a:ext uri="{FF2B5EF4-FFF2-40B4-BE49-F238E27FC236}">
                  <a16:creationId xmlns:a16="http://schemas.microsoft.com/office/drawing/2014/main" id="{1FCF46FE-A82A-0C1F-1FFE-2A787F876DBC}"/>
                </a:ext>
              </a:extLst>
            </p:cNvPr>
            <p:cNvSpPr/>
            <p:nvPr/>
          </p:nvSpPr>
          <p:spPr>
            <a:xfrm rot="10800000">
              <a:off x="712470" y="1685290"/>
              <a:ext cx="5236638" cy="4504690"/>
            </a:xfrm>
            <a:prstGeom prst="round2SameRect">
              <a:avLst>
                <a:gd name="adj1" fmla="val 11486"/>
                <a:gd name="adj2" fmla="val 0"/>
              </a:avLst>
            </a:prstGeom>
            <a:noFill/>
            <a:ln>
              <a:solidFill>
                <a:srgbClr val="9901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7F0F5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68ADF29-C50D-8CED-B3CD-5B68F7A18D6C}"/>
                </a:ext>
              </a:extLst>
            </p:cNvPr>
            <p:cNvSpPr txBox="1"/>
            <p:nvPr/>
          </p:nvSpPr>
          <p:spPr>
            <a:xfrm>
              <a:off x="877729" y="1657631"/>
              <a:ext cx="48858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+mn-ea"/>
                </a:rPr>
                <a:t>2025.11 - 2025.12</a:t>
              </a:r>
              <a:r>
                <a:rPr lang="zh-CN" altLang="zh-CN" sz="1600" dirty="0">
                  <a:latin typeface="+mn-ea"/>
                </a:rPr>
                <a:t>：文献调研与数据准备（完成医疗幻觉相关文献的阅读与综述、收集并清洗医疗问答数据，开发基于</a:t>
              </a:r>
              <a:r>
                <a:rPr lang="en-US" altLang="zh-CN" sz="1600" dirty="0">
                  <a:latin typeface="+mn-ea"/>
                </a:rPr>
                <a:t>KG</a:t>
              </a:r>
              <a:r>
                <a:rPr lang="zh-CN" altLang="zh-CN" sz="1600" dirty="0">
                  <a:latin typeface="+mn-ea"/>
                </a:rPr>
                <a:t>的实体校验脚本）</a:t>
              </a:r>
              <a:endParaRPr lang="en-US" altLang="zh-CN" sz="1600" dirty="0">
                <a:latin typeface="+mn-ea"/>
              </a:endParaRPr>
            </a:p>
            <a:p>
              <a:endParaRPr lang="zh-CN" altLang="zh-CN" sz="1600" dirty="0">
                <a:latin typeface="+mn-ea"/>
              </a:endParaRPr>
            </a:p>
            <a:p>
              <a:r>
                <a:rPr lang="en-US" altLang="zh-CN" sz="1600" dirty="0">
                  <a:latin typeface="+mn-ea"/>
                </a:rPr>
                <a:t>2026.01 - 2026.02</a:t>
              </a:r>
              <a:r>
                <a:rPr lang="zh-CN" altLang="zh-CN" sz="1600" dirty="0">
                  <a:latin typeface="+mn-ea"/>
                </a:rPr>
                <a:t>：幻觉检测算法研发（实现基于不确定性的白盒检测模块、搭建</a:t>
              </a:r>
              <a:r>
                <a:rPr lang="en-US" altLang="zh-CN" sz="1600" dirty="0">
                  <a:latin typeface="+mn-ea"/>
                </a:rPr>
                <a:t>RAG</a:t>
              </a:r>
              <a:r>
                <a:rPr lang="zh-CN" altLang="zh-CN" sz="1600" dirty="0">
                  <a:latin typeface="+mn-ea"/>
                </a:rPr>
                <a:t>检索验证链路，构建评测集）</a:t>
              </a:r>
              <a:endParaRPr lang="en-US" altLang="zh-CN" sz="1600" dirty="0">
                <a:latin typeface="+mn-ea"/>
              </a:endParaRPr>
            </a:p>
            <a:p>
              <a:endParaRPr lang="zh-CN" altLang="zh-CN" sz="1600" dirty="0">
                <a:latin typeface="+mn-ea"/>
              </a:endParaRPr>
            </a:p>
            <a:p>
              <a:r>
                <a:rPr lang="en-US" altLang="zh-CN" sz="1600" dirty="0">
                  <a:latin typeface="+mn-ea"/>
                </a:rPr>
                <a:t>2026.03</a:t>
              </a:r>
              <a:r>
                <a:rPr lang="zh-CN" altLang="zh-CN" sz="1600" dirty="0">
                  <a:latin typeface="+mn-ea"/>
                </a:rPr>
                <a:t>：模型训练与</a:t>
              </a:r>
              <a:r>
                <a:rPr lang="en-US" altLang="zh-CN" sz="1600" dirty="0">
                  <a:latin typeface="+mn-ea"/>
                </a:rPr>
                <a:t>DPO</a:t>
              </a:r>
              <a:r>
                <a:rPr lang="zh-CN" altLang="zh-CN" sz="1600" dirty="0">
                  <a:latin typeface="+mn-ea"/>
                </a:rPr>
                <a:t>优化（完成基座模型的</a:t>
              </a:r>
              <a:r>
                <a:rPr lang="en-US" altLang="zh-CN" sz="1600" dirty="0">
                  <a:latin typeface="+mn-ea"/>
                </a:rPr>
                <a:t>SFT</a:t>
              </a:r>
              <a:r>
                <a:rPr lang="zh-CN" altLang="zh-CN" sz="1600" dirty="0">
                  <a:latin typeface="+mn-ea"/>
                </a:rPr>
                <a:t>训练、构造医疗偏好数据对（含对抗性负样本），进行</a:t>
              </a:r>
              <a:r>
                <a:rPr lang="en-US" altLang="zh-CN" sz="1600" dirty="0">
                  <a:latin typeface="+mn-ea"/>
                </a:rPr>
                <a:t>DPO</a:t>
              </a:r>
              <a:r>
                <a:rPr lang="zh-CN" altLang="zh-CN" sz="1600" dirty="0">
                  <a:latin typeface="+mn-ea"/>
                </a:rPr>
                <a:t>对齐实验）</a:t>
              </a:r>
              <a:endParaRPr lang="en-US" altLang="zh-CN" sz="1600" dirty="0">
                <a:latin typeface="+mn-ea"/>
              </a:endParaRPr>
            </a:p>
            <a:p>
              <a:endParaRPr lang="zh-CN" altLang="zh-CN" sz="1600" dirty="0">
                <a:latin typeface="+mn-ea"/>
              </a:endParaRPr>
            </a:p>
            <a:p>
              <a:r>
                <a:rPr lang="en-US" altLang="zh-CN" sz="1600" dirty="0">
                  <a:latin typeface="+mn-ea"/>
                </a:rPr>
                <a:t>2026.04</a:t>
              </a:r>
              <a:r>
                <a:rPr lang="zh-CN" altLang="zh-CN" sz="1600" dirty="0">
                  <a:latin typeface="+mn-ea"/>
                </a:rPr>
                <a:t>：实验评估与系统调优（进行</a:t>
              </a:r>
              <a:r>
                <a:rPr lang="en-US" altLang="zh-CN" sz="1600" dirty="0" err="1">
                  <a:latin typeface="+mn-ea"/>
                </a:rPr>
                <a:t>FactScore</a:t>
              </a:r>
              <a:r>
                <a:rPr lang="zh-CN" altLang="zh-CN" sz="1600" dirty="0">
                  <a:latin typeface="+mn-ea"/>
                </a:rPr>
                <a:t>、</a:t>
              </a:r>
              <a:r>
                <a:rPr lang="en-US" altLang="zh-CN" sz="1600" dirty="0">
                  <a:latin typeface="+mn-ea"/>
                </a:rPr>
                <a:t>Win Rate</a:t>
              </a:r>
              <a:r>
                <a:rPr lang="zh-CN" altLang="zh-CN" sz="1600" dirty="0">
                  <a:latin typeface="+mn-ea"/>
                </a:rPr>
                <a:t>等多维度指标评估、对比消融实验（如</a:t>
              </a:r>
              <a:r>
                <a:rPr lang="en-US" altLang="zh-CN" sz="1600" dirty="0">
                  <a:latin typeface="+mn-ea"/>
                </a:rPr>
                <a:t>SFT vs DPO</a:t>
              </a:r>
              <a:r>
                <a:rPr lang="zh-CN" altLang="zh-CN" sz="1600" dirty="0">
                  <a:latin typeface="+mn-ea"/>
                </a:rPr>
                <a:t>），分析不同策略效果）</a:t>
              </a:r>
              <a:endParaRPr lang="en-US" altLang="zh-CN" sz="1600" dirty="0">
                <a:latin typeface="+mn-ea"/>
              </a:endParaRPr>
            </a:p>
            <a:p>
              <a:endParaRPr lang="zh-CN" altLang="zh-CN" sz="1600" dirty="0">
                <a:latin typeface="+mn-ea"/>
              </a:endParaRPr>
            </a:p>
            <a:p>
              <a:r>
                <a:rPr lang="en-US" altLang="zh-CN" sz="1600" dirty="0">
                  <a:latin typeface="+mn-ea"/>
                </a:rPr>
                <a:t>2026.05 - 2026.06</a:t>
              </a:r>
              <a:r>
                <a:rPr lang="zh-CN" altLang="zh-CN" sz="1600" dirty="0">
                  <a:latin typeface="+mn-ea"/>
                </a:rPr>
                <a:t>：撰写论文与答辩准备整理实验数据，撰写硕士学位论文，准备答辩演示。</a:t>
              </a:r>
              <a:endParaRPr lang="zh-CN" altLang="en-US" sz="1200" dirty="0">
                <a:latin typeface="+mn-ea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652CC42-B693-6010-6140-32BB95673950}"/>
              </a:ext>
            </a:extLst>
          </p:cNvPr>
          <p:cNvGrpSpPr/>
          <p:nvPr/>
        </p:nvGrpSpPr>
        <p:grpSpPr>
          <a:xfrm>
            <a:off x="6242894" y="1152526"/>
            <a:ext cx="5236638" cy="5037455"/>
            <a:chOff x="712470" y="1152525"/>
            <a:chExt cx="5236638" cy="5037455"/>
          </a:xfrm>
        </p:grpSpPr>
        <p:sp>
          <p:nvSpPr>
            <p:cNvPr id="17" name="同侧圆角矩形 3">
              <a:extLst>
                <a:ext uri="{FF2B5EF4-FFF2-40B4-BE49-F238E27FC236}">
                  <a16:creationId xmlns:a16="http://schemas.microsoft.com/office/drawing/2014/main" id="{3334C463-BF5C-0916-1A36-9234AE38D917}"/>
                </a:ext>
              </a:extLst>
            </p:cNvPr>
            <p:cNvSpPr/>
            <p:nvPr/>
          </p:nvSpPr>
          <p:spPr>
            <a:xfrm>
              <a:off x="712470" y="1152525"/>
              <a:ext cx="5236638" cy="532765"/>
            </a:xfrm>
            <a:prstGeom prst="round2SameRect">
              <a:avLst>
                <a:gd name="adj1" fmla="val 39213"/>
                <a:gd name="adj2" fmla="val 0"/>
              </a:avLst>
            </a:prstGeom>
            <a:solidFill>
              <a:srgbClr val="990100"/>
            </a:solidFill>
            <a:ln>
              <a:solidFill>
                <a:srgbClr val="990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2.</a:t>
              </a:r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预期成果</a:t>
              </a:r>
            </a:p>
          </p:txBody>
        </p:sp>
        <p:sp>
          <p:nvSpPr>
            <p:cNvPr id="18" name="同侧圆角矩形 4">
              <a:extLst>
                <a:ext uri="{FF2B5EF4-FFF2-40B4-BE49-F238E27FC236}">
                  <a16:creationId xmlns:a16="http://schemas.microsoft.com/office/drawing/2014/main" id="{57636125-B1BE-9B35-F6AA-A3A5BECC9B8E}"/>
                </a:ext>
              </a:extLst>
            </p:cNvPr>
            <p:cNvSpPr/>
            <p:nvPr/>
          </p:nvSpPr>
          <p:spPr>
            <a:xfrm rot="10800000">
              <a:off x="712470" y="1685290"/>
              <a:ext cx="5236638" cy="4504690"/>
            </a:xfrm>
            <a:prstGeom prst="round2SameRect">
              <a:avLst>
                <a:gd name="adj1" fmla="val 11486"/>
                <a:gd name="adj2" fmla="val 0"/>
              </a:avLst>
            </a:prstGeom>
            <a:noFill/>
            <a:ln>
              <a:solidFill>
                <a:srgbClr val="9901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7F0F5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37784FD-C709-2070-F446-253E2B7185E0}"/>
                </a:ext>
              </a:extLst>
            </p:cNvPr>
            <p:cNvSpPr txBox="1"/>
            <p:nvPr/>
          </p:nvSpPr>
          <p:spPr>
            <a:xfrm>
              <a:off x="877729" y="1657631"/>
              <a:ext cx="4885868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zh-CN" b="1" dirty="0">
                  <a:latin typeface="+mn-ea"/>
                </a:rPr>
                <a:t>工程系统：</a:t>
              </a:r>
              <a:endParaRPr lang="en-US" altLang="zh-CN" b="1" dirty="0">
                <a:latin typeface="+mn-ea"/>
              </a:endParaRPr>
            </a:p>
            <a:p>
              <a:pPr lvl="0"/>
              <a:r>
                <a:rPr lang="zh-CN" altLang="zh-CN" dirty="0">
                  <a:latin typeface="+mn-ea"/>
                </a:rPr>
                <a:t>构建一套完整的医疗指令数据自动化清洗脚本库，并发布一个经过</a:t>
              </a:r>
              <a:r>
                <a:rPr lang="en-US" altLang="zh-CN" dirty="0">
                  <a:latin typeface="+mn-ea"/>
                </a:rPr>
                <a:t>DPO</a:t>
              </a:r>
              <a:r>
                <a:rPr lang="zh-CN" altLang="zh-CN" dirty="0">
                  <a:latin typeface="+mn-ea"/>
                </a:rPr>
                <a:t>对齐、具备低幻觉率的中文医疗大模型</a:t>
              </a:r>
              <a:r>
                <a:rPr lang="en-US" altLang="zh-CN" dirty="0">
                  <a:latin typeface="+mn-ea"/>
                </a:rPr>
                <a:t>Demo</a:t>
              </a:r>
              <a:r>
                <a:rPr lang="zh-CN" altLang="zh-CN" dirty="0">
                  <a:latin typeface="+mn-ea"/>
                </a:rPr>
                <a:t>（内部部署） 。</a:t>
              </a:r>
              <a:endParaRPr lang="en-US" altLang="zh-CN" dirty="0">
                <a:latin typeface="+mn-ea"/>
              </a:endParaRPr>
            </a:p>
            <a:p>
              <a:pPr lvl="0"/>
              <a:endParaRPr lang="zh-CN" altLang="zh-CN" dirty="0">
                <a:latin typeface="+mn-ea"/>
              </a:endParaRPr>
            </a:p>
            <a:p>
              <a:pPr lvl="0"/>
              <a:r>
                <a:rPr lang="zh-CN" altLang="zh-CN" b="1" dirty="0">
                  <a:latin typeface="+mn-ea"/>
                </a:rPr>
                <a:t>评测基准：</a:t>
              </a:r>
              <a:endParaRPr lang="en-US" altLang="zh-CN" b="1" dirty="0">
                <a:latin typeface="+mn-ea"/>
              </a:endParaRPr>
            </a:p>
            <a:p>
              <a:pPr lvl="0"/>
              <a:r>
                <a:rPr lang="zh-CN" altLang="zh-CN" dirty="0">
                  <a:latin typeface="+mn-ea"/>
                </a:rPr>
                <a:t>建立一套包含正负样本的医疗幻觉评测数据集。</a:t>
              </a:r>
            </a:p>
            <a:p>
              <a:endParaRPr lang="en-US" altLang="zh-CN" b="1" dirty="0">
                <a:latin typeface="+mn-ea"/>
              </a:endParaRPr>
            </a:p>
            <a:p>
              <a:r>
                <a:rPr lang="zh-CN" altLang="zh-CN" b="1" dirty="0">
                  <a:latin typeface="+mn-ea"/>
                </a:rPr>
                <a:t>学术论文：</a:t>
              </a:r>
              <a:endParaRPr lang="en-US" altLang="zh-CN" b="1" dirty="0">
                <a:latin typeface="+mn-ea"/>
              </a:endParaRPr>
            </a:p>
            <a:p>
              <a:r>
                <a:rPr lang="zh-CN" altLang="zh-CN" dirty="0">
                  <a:latin typeface="+mn-ea"/>
                </a:rPr>
                <a:t>完成</a:t>
              </a:r>
              <a:r>
                <a:rPr lang="zh-CN" altLang="en-US" dirty="0">
                  <a:latin typeface="+mn-ea"/>
                </a:rPr>
                <a:t>高质量</a:t>
              </a:r>
              <a:r>
                <a:rPr lang="zh-CN" altLang="zh-CN" dirty="0">
                  <a:latin typeface="+mn-ea"/>
                </a:rPr>
                <a:t>硕士学位论文一篇。</a:t>
              </a:r>
              <a:endParaRPr lang="zh-CN" altLang="en-US" sz="1200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1956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5"/>
          <p:cNvSpPr txBox="1"/>
          <p:nvPr/>
        </p:nvSpPr>
        <p:spPr>
          <a:xfrm>
            <a:off x="5515816" y="4515025"/>
            <a:ext cx="1433406" cy="379335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1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导师：</a:t>
            </a:r>
            <a:r>
              <a:rPr lang="zh-CN" altLang="en-US" sz="1865" b="1" dirty="0">
                <a:solidFill>
                  <a:srgbClr val="9901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祁琦</a:t>
            </a:r>
            <a:endParaRPr kumimoji="0" lang="zh-CN" altLang="en-US" sz="1865" b="1" i="0" u="none" strike="noStrike" kern="1200" cap="none" spc="0" normalizeH="0" baseline="0" noProof="0" dirty="0">
              <a:ln>
                <a:noFill/>
              </a:ln>
              <a:solidFill>
                <a:srgbClr val="9901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390108" y="4515025"/>
            <a:ext cx="1856598" cy="379335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865" b="1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答辩人：胡佩文</a:t>
            </a:r>
          </a:p>
        </p:txBody>
      </p:sp>
      <p:sp>
        <p:nvSpPr>
          <p:cNvPr id="27" name="矩形 26"/>
          <p:cNvSpPr/>
          <p:nvPr/>
        </p:nvSpPr>
        <p:spPr>
          <a:xfrm>
            <a:off x="3278655" y="3135644"/>
            <a:ext cx="7785980" cy="1118319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65" b="1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演示完毕 感谢聆听</a:t>
            </a:r>
            <a:r>
              <a:rPr kumimoji="0" lang="zh-CN" altLang="en-US" sz="6665" b="1" i="1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！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3390108" y="4369884"/>
            <a:ext cx="67090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3372002" y="2680769"/>
            <a:ext cx="5162398" cy="37846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中国人民大学</a:t>
            </a:r>
            <a:r>
              <a:rPr kumimoji="0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2024</a:t>
            </a:r>
            <a:r>
              <a:rPr kumimoji="0" lang="zh-CN" altLang="en-US" sz="1865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级</a:t>
            </a:r>
          </a:p>
        </p:txBody>
      </p:sp>
      <p:sp>
        <p:nvSpPr>
          <p:cNvPr id="3" name="Freeform 5"/>
          <p:cNvSpPr>
            <a:spLocks noEditPoints="1"/>
          </p:cNvSpPr>
          <p:nvPr/>
        </p:nvSpPr>
        <p:spPr bwMode="auto">
          <a:xfrm>
            <a:off x="1" y="1552169"/>
            <a:ext cx="2387969" cy="3826419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rgbClr val="990100"/>
          </a:solidFill>
          <a:ln w="5" cap="flat">
            <a:solidFill>
              <a:srgbClr val="990100"/>
            </a:solidFill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Freeform 6"/>
          <p:cNvSpPr>
            <a:spLocks noEditPoints="1"/>
          </p:cNvSpPr>
          <p:nvPr/>
        </p:nvSpPr>
        <p:spPr bwMode="auto">
          <a:xfrm>
            <a:off x="2296560" y="2937549"/>
            <a:ext cx="182819" cy="2259004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rgbClr val="990100"/>
          </a:solidFill>
          <a:ln>
            <a:solidFill>
              <a:srgbClr val="990100"/>
            </a:solidFill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6714" y="6237729"/>
            <a:ext cx="1697786" cy="445883"/>
          </a:xfrm>
          <a:prstGeom prst="rect">
            <a:avLst/>
          </a:prstGeom>
        </p:spPr>
      </p:pic>
      <p:pic>
        <p:nvPicPr>
          <p:cNvPr id="4" name="图片 3" descr="logo红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0265" y="1459230"/>
            <a:ext cx="6671310" cy="878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梯形 36"/>
          <p:cNvSpPr/>
          <p:nvPr/>
        </p:nvSpPr>
        <p:spPr>
          <a:xfrm rot="5400000">
            <a:off x="1331640" y="636804"/>
            <a:ext cx="2344067" cy="5007345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5" name="梯形 34"/>
          <p:cNvSpPr/>
          <p:nvPr/>
        </p:nvSpPr>
        <p:spPr>
          <a:xfrm rot="16200000">
            <a:off x="7446198" y="-451317"/>
            <a:ext cx="2291737" cy="7199871"/>
          </a:xfrm>
          <a:prstGeom prst="trapezoid">
            <a:avLst>
              <a:gd name="adj" fmla="val 16935"/>
            </a:avLst>
          </a:prstGeom>
          <a:solidFill>
            <a:srgbClr val="990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7" name="文本框 2"/>
          <p:cNvSpPr txBox="1"/>
          <p:nvPr/>
        </p:nvSpPr>
        <p:spPr>
          <a:xfrm>
            <a:off x="3729079" y="2556165"/>
            <a:ext cx="1164101" cy="1200329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Part</a:t>
            </a: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638798" y="2692405"/>
            <a:ext cx="4450080" cy="829945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pPr marL="0"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b="1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微软雅黑" panose="020B0503020204020204" pitchFamily="34" charset="-122"/>
              </a:rPr>
              <a:t>选题背景与意义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2989" y="1235242"/>
            <a:ext cx="3251090" cy="32647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组合 99"/>
          <p:cNvGrpSpPr/>
          <p:nvPr/>
        </p:nvGrpSpPr>
        <p:grpSpPr>
          <a:xfrm>
            <a:off x="4430890" y="2852834"/>
            <a:ext cx="4184650" cy="2623690"/>
            <a:chOff x="789157" y="3505487"/>
            <a:chExt cx="2584403" cy="1852357"/>
          </a:xfrm>
        </p:grpSpPr>
        <p:sp>
          <p:nvSpPr>
            <p:cNvPr id="101" name="TextBox 100"/>
            <p:cNvSpPr txBox="1"/>
            <p:nvPr/>
          </p:nvSpPr>
          <p:spPr>
            <a:xfrm>
              <a:off x="789157" y="3505487"/>
              <a:ext cx="1769591" cy="4989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b="1" noProof="0" dirty="0">
                  <a:ln>
                    <a:noFill/>
                  </a:ln>
                  <a:solidFill>
                    <a:srgbClr val="9901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痛点二</a:t>
              </a:r>
              <a:r>
                <a:rPr lang="zh-CN" altLang="en-US" sz="2000" b="1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：高隐蔽性幻觉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2" name="矩形 101"/>
            <p:cNvSpPr/>
            <p:nvPr/>
          </p:nvSpPr>
          <p:spPr>
            <a:xfrm>
              <a:off x="812687" y="3800480"/>
              <a:ext cx="2560873" cy="15573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marR="0" lvl="0" indent="-285750" algn="l" defTabSz="457200" rtl="0" eaLnBrk="1" fontAlgn="auto" latinLnBrk="0" hangingPunct="1">
                <a:lnSpc>
                  <a:spcPts val="2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charset="0"/>
                <a:buChar char="l"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现象：生成的幻觉内容语法高度流畅，极具迷惑性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285750" marR="0" lvl="0" indent="-285750" algn="l" defTabSz="457200" rtl="0" eaLnBrk="1" fontAlgn="auto" latinLnBrk="0" hangingPunct="1">
                <a:lnSpc>
                  <a:spcPts val="2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charset="0"/>
                <a:buChar char="l"/>
                <a:defRPr/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细节：数值错误（如剂量偏差）、实体混淆（如适应症相似但禁忌不同的药物）</a:t>
              </a: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marR="0" lvl="0" indent="-285750" algn="l" defTabSz="457200" rtl="0" eaLnBrk="1" fontAlgn="auto" latinLnBrk="0" hangingPunct="1">
                <a:lnSpc>
                  <a:spcPts val="2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charset="0"/>
                <a:buChar char="l"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后果：非专业人士难以察觉，容易造成严重后果</a:t>
              </a: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472299" y="2852832"/>
            <a:ext cx="3958591" cy="2251284"/>
            <a:chOff x="891718" y="3514973"/>
            <a:chExt cx="2837354" cy="1589078"/>
          </a:xfrm>
        </p:grpSpPr>
        <p:sp>
          <p:nvSpPr>
            <p:cNvPr id="104" name="TextBox 103"/>
            <p:cNvSpPr txBox="1"/>
            <p:nvPr/>
          </p:nvSpPr>
          <p:spPr>
            <a:xfrm>
              <a:off x="891718" y="3514973"/>
              <a:ext cx="2338376" cy="2824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9901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痛点一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：高风险性与零容忍</a:t>
              </a:r>
            </a:p>
          </p:txBody>
        </p:sp>
        <p:sp>
          <p:nvSpPr>
            <p:cNvPr id="105" name="矩形 104"/>
            <p:cNvSpPr/>
            <p:nvPr/>
          </p:nvSpPr>
          <p:spPr>
            <a:xfrm>
              <a:off x="891718" y="3800488"/>
              <a:ext cx="2837354" cy="13035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marR="0" lvl="0" indent="-285750" algn="l" defTabSz="457200" rtl="0" eaLnBrk="1" fontAlgn="auto" latinLnBrk="0" hangingPunct="1">
                <a:lnSpc>
                  <a:spcPts val="2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charset="0"/>
                <a:buChar char="l"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现象：通用大模型常生成事实性错误</a:t>
              </a: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Factuality Error</a:t>
              </a: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marR="0" lvl="0" indent="-285750" algn="l" defTabSz="457200" rtl="0" eaLnBrk="1" fontAlgn="auto" latinLnBrk="0" hangingPunct="1">
                <a:lnSpc>
                  <a:spcPts val="2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charset="0"/>
                <a:buChar char="l"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后果：在医疗咨询中，错误用药建议或误诊可能引发严重的医疗安全事故与法律风险</a:t>
              </a:r>
            </a:p>
          </p:txBody>
        </p:sp>
      </p:grpSp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634918" y="237124"/>
            <a:ext cx="3900170" cy="61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微软雅黑" panose="020B0503020204020204" pitchFamily="34" charset="-122"/>
                <a:cs typeface="+mn-cs"/>
                <a:sym typeface="Calibri" panose="020F0502020204030204" pitchFamily="34" charset="0"/>
              </a:rPr>
              <a:t>研究背景与现实痛点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8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3" name="图片 2" descr="logo红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464ABE8A-DC71-83A2-222E-FF625F5395B9}"/>
              </a:ext>
            </a:extLst>
          </p:cNvPr>
          <p:cNvGrpSpPr/>
          <p:nvPr/>
        </p:nvGrpSpPr>
        <p:grpSpPr>
          <a:xfrm>
            <a:off x="906971" y="1069554"/>
            <a:ext cx="10378058" cy="1260681"/>
            <a:chOff x="480237" y="1069554"/>
            <a:chExt cx="10378058" cy="1260681"/>
          </a:xfrm>
        </p:grpSpPr>
        <p:sp>
          <p:nvSpPr>
            <p:cNvPr id="20" name="文本1"/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gray">
            <a:xfrm>
              <a:off x="666638" y="1142745"/>
              <a:ext cx="2065655" cy="1099820"/>
            </a:xfrm>
            <a:prstGeom prst="roundRect">
              <a:avLst>
                <a:gd name="adj" fmla="val 11505"/>
              </a:avLst>
            </a:prstGeom>
            <a:noFill/>
            <a:ln w="15875" cap="flat" cmpd="sng" algn="ctr">
              <a:solidFill>
                <a:srgbClr val="990100"/>
              </a:solidFill>
              <a:prstDash val="solid"/>
            </a:ln>
            <a:effectLst/>
          </p:spPr>
          <p:txBody>
            <a:bodyPr lIns="82824" tIns="41411" rIns="82824" bIns="41411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9200" rtl="0" eaLnBrk="1" fontAlgn="base" latinLnBrk="0" hangingPunct="1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高风险性</a:t>
              </a:r>
              <a:endParaRPr lang="zh-CN" altLang="en-US" sz="16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ED0CBF50-4482-7048-FD66-48C9374C2DCD}"/>
                </a:ext>
              </a:extLst>
            </p:cNvPr>
            <p:cNvGrpSpPr/>
            <p:nvPr/>
          </p:nvGrpSpPr>
          <p:grpSpPr>
            <a:xfrm>
              <a:off x="480237" y="1069554"/>
              <a:ext cx="10378058" cy="1260681"/>
              <a:chOff x="480237" y="1069554"/>
              <a:chExt cx="10378058" cy="1260681"/>
            </a:xfrm>
          </p:grpSpPr>
          <p:sp>
            <p:nvSpPr>
              <p:cNvPr id="6" name="文本1"/>
              <p:cNvSpPr>
                <a:spLocks noChangeArrowheads="1"/>
              </p:cNvSpPr>
              <p:nvPr>
                <p:custDataLst>
                  <p:tags r:id="rId2"/>
                </p:custDataLst>
              </p:nvPr>
            </p:nvSpPr>
            <p:spPr bwMode="gray">
              <a:xfrm>
                <a:off x="3097426" y="1149985"/>
                <a:ext cx="2065655" cy="1099820"/>
              </a:xfrm>
              <a:prstGeom prst="roundRect">
                <a:avLst>
                  <a:gd name="adj" fmla="val 11505"/>
                </a:avLst>
              </a:prstGeom>
              <a:noFill/>
              <a:ln w="15875" cap="flat" cmpd="sng" algn="ctr">
                <a:solidFill>
                  <a:srgbClr val="990100"/>
                </a:solidFill>
                <a:prstDash val="solid"/>
              </a:ln>
              <a:effectLst/>
            </p:spPr>
            <p:txBody>
              <a:bodyPr lIns="82824" tIns="41411" rIns="82824" bIns="41411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algn="ctr" defTabSz="1219200" rtl="0" eaLnBrk="1" fontAlgn="base" latinLnBrk="0" hangingPunct="1">
                  <a:lnSpc>
                    <a:spcPct val="120000"/>
                  </a:lnSpc>
                  <a:buClrTx/>
                  <a:buSzTx/>
                  <a:buFontTx/>
                  <a:buNone/>
                  <a:defRPr/>
                </a:pPr>
                <a:r>
                  <a:rPr lang="zh-CN" altLang="en-US" sz="1600" b="1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零容忍</a:t>
                </a:r>
                <a:endParaRPr lang="zh-CN" altLang="en-US" sz="1600" b="1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  <p:sp>
            <p:nvSpPr>
              <p:cNvPr id="7" name="文本1"/>
              <p:cNvSpPr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gray">
              <a:xfrm>
                <a:off x="5523126" y="1143054"/>
                <a:ext cx="2065655" cy="1099820"/>
              </a:xfrm>
              <a:prstGeom prst="roundRect">
                <a:avLst>
                  <a:gd name="adj" fmla="val 11505"/>
                </a:avLst>
              </a:prstGeom>
              <a:noFill/>
              <a:ln w="15875" cap="flat" cmpd="sng" algn="ctr">
                <a:solidFill>
                  <a:srgbClr val="990100"/>
                </a:solidFill>
                <a:prstDash val="solid"/>
              </a:ln>
              <a:effectLst/>
            </p:spPr>
            <p:txBody>
              <a:bodyPr lIns="82824" tIns="41411" rIns="82824" bIns="41411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219200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1600" b="1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高隐蔽性幻觉</a:t>
                </a:r>
                <a:endParaRPr lang="en-US" altLang="zh-CN" sz="1600" b="1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  <p:sp>
            <p:nvSpPr>
              <p:cNvPr id="8" name="文本1"/>
              <p:cNvSpPr>
                <a:spLocks noChangeArrowheads="1"/>
              </p:cNvSpPr>
              <p:nvPr>
                <p:custDataLst>
                  <p:tags r:id="rId4"/>
                </p:custDataLst>
              </p:nvPr>
            </p:nvSpPr>
            <p:spPr bwMode="gray">
              <a:xfrm>
                <a:off x="8792640" y="1142745"/>
                <a:ext cx="2065655" cy="1099820"/>
              </a:xfrm>
              <a:prstGeom prst="roundRect">
                <a:avLst>
                  <a:gd name="adj" fmla="val 11505"/>
                </a:avLst>
              </a:prstGeom>
              <a:noFill/>
              <a:ln w="15875" cap="flat" cmpd="sng" algn="ctr">
                <a:solidFill>
                  <a:srgbClr val="990100"/>
                </a:solidFill>
                <a:prstDash val="solid"/>
              </a:ln>
              <a:effectLst/>
            </p:spPr>
            <p:txBody>
              <a:bodyPr lIns="82824" tIns="41411" rIns="82824" bIns="41411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1219200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1600" b="1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极差的使用体感</a:t>
                </a:r>
                <a:endParaRPr lang="en-US" altLang="zh-CN" sz="1600" b="1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  <p:sp>
            <p:nvSpPr>
              <p:cNvPr id="5" name="任意多边形 9">
                <a:extLst>
                  <a:ext uri="{FF2B5EF4-FFF2-40B4-BE49-F238E27FC236}">
                    <a16:creationId xmlns:a16="http://schemas.microsoft.com/office/drawing/2014/main" id="{734A9E99-D5BC-4C94-5221-59EF664B7785}"/>
                  </a:ext>
                </a:extLst>
              </p:cNvPr>
              <p:cNvSpPr/>
              <p:nvPr/>
            </p:nvSpPr>
            <p:spPr>
              <a:xfrm rot="16200000">
                <a:off x="8112761" y="1306512"/>
                <a:ext cx="334010" cy="843915"/>
              </a:xfrm>
              <a:custGeom>
                <a:avLst/>
                <a:gdLst>
                  <a:gd name="connsiteX0" fmla="*/ 0 w 792480"/>
                  <a:gd name="connsiteY0" fmla="*/ 435864 h 792480"/>
                  <a:gd name="connsiteX1" fmla="*/ 178308 w 792480"/>
                  <a:gd name="connsiteY1" fmla="*/ 435864 h 792480"/>
                  <a:gd name="connsiteX2" fmla="*/ 178308 w 792480"/>
                  <a:gd name="connsiteY2" fmla="*/ 0 h 792480"/>
                  <a:gd name="connsiteX3" fmla="*/ 614172 w 792480"/>
                  <a:gd name="connsiteY3" fmla="*/ 0 h 792480"/>
                  <a:gd name="connsiteX4" fmla="*/ 614172 w 792480"/>
                  <a:gd name="connsiteY4" fmla="*/ 435864 h 792480"/>
                  <a:gd name="connsiteX5" fmla="*/ 792480 w 792480"/>
                  <a:gd name="connsiteY5" fmla="*/ 435864 h 792480"/>
                  <a:gd name="connsiteX6" fmla="*/ 396240 w 792480"/>
                  <a:gd name="connsiteY6" fmla="*/ 792480 h 792480"/>
                  <a:gd name="connsiteX7" fmla="*/ 0 w 792480"/>
                  <a:gd name="connsiteY7" fmla="*/ 435864 h 792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92480" h="792480">
                    <a:moveTo>
                      <a:pt x="0" y="435864"/>
                    </a:moveTo>
                    <a:lnTo>
                      <a:pt x="178308" y="435864"/>
                    </a:lnTo>
                    <a:lnTo>
                      <a:pt x="178308" y="0"/>
                    </a:lnTo>
                    <a:lnTo>
                      <a:pt x="614172" y="0"/>
                    </a:lnTo>
                    <a:lnTo>
                      <a:pt x="614172" y="435864"/>
                    </a:lnTo>
                    <a:lnTo>
                      <a:pt x="792480" y="435864"/>
                    </a:lnTo>
                    <a:lnTo>
                      <a:pt x="396240" y="792480"/>
                    </a:lnTo>
                    <a:lnTo>
                      <a:pt x="0" y="435864"/>
                    </a:lnTo>
                    <a:close/>
                  </a:path>
                </a:pathLst>
              </a:custGeom>
              <a:solidFill>
                <a:srgbClr val="990100"/>
              </a:solidFill>
              <a:ln>
                <a:noFill/>
              </a:ln>
            </p:spPr>
            <p:style>
              <a:lnRef idx="2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224028" tIns="45720" rIns="224028" bIns="241859" numCol="1" spcCol="953" anchor="ctr" anchorCtr="0">
                <a:noAutofit/>
              </a:bodyPr>
              <a:lstStyle/>
              <a:p>
                <a:pPr marL="0" marR="0" lvl="0" indent="0" algn="ctr" defTabSz="16002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36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0" name="文本3">
                <a:extLst>
                  <a:ext uri="{FF2B5EF4-FFF2-40B4-BE49-F238E27FC236}">
                    <a16:creationId xmlns:a16="http://schemas.microsoft.com/office/drawing/2014/main" id="{5F705C66-1A6D-3A96-D11B-33427C6AAD5F}"/>
                  </a:ext>
                </a:extLst>
              </p:cNvPr>
              <p:cNvSpPr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ltGray">
              <a:xfrm>
                <a:off x="480237" y="1069554"/>
                <a:ext cx="7286655" cy="1260681"/>
              </a:xfrm>
              <a:prstGeom prst="roundRect">
                <a:avLst>
                  <a:gd name="adj" fmla="val 11505"/>
                </a:avLst>
              </a:prstGeom>
              <a:noFill/>
              <a:ln w="15875" cap="flat" cmpd="sng" algn="ctr">
                <a:solidFill>
                  <a:srgbClr val="990100"/>
                </a:solidFill>
                <a:prstDash val="solid"/>
              </a:ln>
              <a:effectLst/>
            </p:spPr>
            <p:txBody>
              <a:bodyPr lIns="82824" tIns="41411" rIns="82824" bIns="41411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1219200" rtl="0" eaLnBrk="1" fontAlgn="base" latinLnBrk="0" hangingPunct="1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i="0" u="none" strike="noStrike" kern="1200" normalizeH="0" baseline="0" noProof="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sp>
        <p:nvSpPr>
          <p:cNvPr id="18" name="AutoShape 2">
            <a:extLst>
              <a:ext uri="{FF2B5EF4-FFF2-40B4-BE49-F238E27FC236}">
                <a16:creationId xmlns:a16="http://schemas.microsoft.com/office/drawing/2014/main" id="{581C3E0D-7799-2C0E-5DAF-94A5551E25C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22749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82340951-C87B-45F1-7C19-0C38E882B6B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803" y="3429000"/>
            <a:ext cx="2958503" cy="12913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2223135" y="1559685"/>
            <a:ext cx="3604788" cy="981423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cs typeface="+mj-ea"/>
                <a:sym typeface="Arial" panose="020B0604020202020204" pitchFamily="34" charset="0"/>
              </a:rPr>
              <a:t>[定义核心]</a:t>
            </a:r>
          </a:p>
          <a:p>
            <a:pPr lvl="0" defTabSz="1219200">
              <a:lnSpc>
                <a:spcPct val="130000"/>
              </a:lnSpc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cs typeface="+mj-ea"/>
                <a:sym typeface="Arial" panose="020B0604020202020204" pitchFamily="34" charset="0"/>
              </a:rPr>
              <a:t>模型生成的知识与客观真实的医学世界不符。</a:t>
            </a:r>
            <a:b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cs typeface="+mj-ea"/>
                <a:sym typeface="Arial" panose="020B0604020202020204" pitchFamily="34" charset="0"/>
              </a:rPr>
            </a:br>
            <a:r>
              <a:rPr lang="zh-CN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错误类型：</a:t>
            </a:r>
            <a:r>
              <a:rPr lang="zh-CN" altLang="en-US" sz="1400" dirty="0"/>
              <a:t>编造虚假实体、属性</a:t>
            </a:r>
            <a:r>
              <a:rPr lang="en-US" altLang="zh-CN" sz="1400" dirty="0"/>
              <a:t>/</a:t>
            </a:r>
            <a:r>
              <a:rPr lang="zh-CN" altLang="en-US" sz="1400" dirty="0"/>
              <a:t>关系错误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j-ea"/>
              <a:ea typeface="+mj-ea"/>
              <a:cs typeface="+mj-ea"/>
              <a:sym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961312" y="5827699"/>
            <a:ext cx="4525645" cy="38081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揭示医疗领域大模型知识边界与事实对齐规律</a:t>
            </a:r>
          </a:p>
        </p:txBody>
      </p:sp>
      <p:sp>
        <p:nvSpPr>
          <p:cNvPr id="31" name="矩形 30"/>
          <p:cNvSpPr/>
          <p:nvPr/>
        </p:nvSpPr>
        <p:spPr>
          <a:xfrm>
            <a:off x="8033385" y="1560320"/>
            <a:ext cx="3522980" cy="1465016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cs typeface="+mj-ea"/>
              </a:rPr>
              <a:t>[</a:t>
            </a:r>
            <a:r>
              <a:rPr lang="zh-CN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cs typeface="+mj-ea"/>
              </a:rPr>
              <a:t>定义核心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j-ea"/>
                <a:ea typeface="+mj-ea"/>
                <a:cs typeface="+mj-ea"/>
              </a:rPr>
              <a:t>]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j-ea"/>
              <a:ea typeface="+mj-ea"/>
              <a:cs typeface="+mj-ea"/>
            </a:endParaRPr>
          </a:p>
          <a:p>
            <a:pPr marL="0" marR="0" lvl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cs typeface="+mj-ea"/>
              </a:rPr>
              <a:t>模型生成的内容与当前提供的上下文或检索到的证据不一致。</a:t>
            </a:r>
          </a:p>
          <a:p>
            <a:pPr lvl="0" defTabSz="1219200"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错误类型：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cs typeface="+mj-ea"/>
              </a:rPr>
              <a:t>篡改检索证据（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cs typeface="+mj-ea"/>
              </a:rPr>
              <a:t>RAG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cs typeface="+mj-ea"/>
              </a:rPr>
              <a:t>场景）、逻辑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cs typeface="+mj-ea"/>
              </a:rPr>
              <a:t>/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cs typeface="+mj-ea"/>
              </a:rPr>
              <a:t>约束冲突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</a:p>
        </p:txBody>
      </p:sp>
      <p:cxnSp>
        <p:nvCxnSpPr>
          <p:cNvPr id="32" name="直接连接符 15"/>
          <p:cNvCxnSpPr/>
          <p:nvPr/>
        </p:nvCxnSpPr>
        <p:spPr>
          <a:xfrm flipH="1">
            <a:off x="6062197" y="1473637"/>
            <a:ext cx="8967" cy="3933259"/>
          </a:xfrm>
          <a:prstGeom prst="line">
            <a:avLst/>
          </a:prstGeom>
          <a:ln w="25400">
            <a:solidFill>
              <a:srgbClr val="9901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4"/>
          <p:cNvGrpSpPr/>
          <p:nvPr/>
        </p:nvGrpSpPr>
        <p:grpSpPr>
          <a:xfrm>
            <a:off x="1065021" y="1044451"/>
            <a:ext cx="10012283" cy="521568"/>
            <a:chOff x="-470146" y="1583071"/>
            <a:chExt cx="10012283" cy="667521"/>
          </a:xfrm>
        </p:grpSpPr>
        <p:sp>
          <p:nvSpPr>
            <p:cNvPr id="46" name="矩形 45"/>
            <p:cNvSpPr/>
            <p:nvPr/>
          </p:nvSpPr>
          <p:spPr>
            <a:xfrm>
              <a:off x="-470146" y="1583071"/>
              <a:ext cx="4178049" cy="646331"/>
            </a:xfrm>
            <a:prstGeom prst="rect">
              <a:avLst/>
            </a:prstGeom>
            <a:solidFill>
              <a:srgbClr val="9901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9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事实性幻觉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5364088" y="1583071"/>
              <a:ext cx="4178049" cy="667521"/>
            </a:xfrm>
            <a:prstGeom prst="rect">
              <a:avLst/>
            </a:prstGeom>
            <a:solidFill>
              <a:srgbClr val="990100"/>
            </a:solidFill>
            <a:ln>
              <a:noFill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219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忠实性幻觉</a:t>
              </a:r>
            </a:p>
          </p:txBody>
        </p:sp>
      </p:grpSp>
      <p:sp>
        <p:nvSpPr>
          <p:cNvPr id="42" name="矩形 41"/>
          <p:cNvSpPr/>
          <p:nvPr/>
        </p:nvSpPr>
        <p:spPr>
          <a:xfrm>
            <a:off x="2350135" y="5449239"/>
            <a:ext cx="1607820" cy="378460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5" b="1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理论价值总结</a:t>
            </a:r>
            <a:endParaRPr kumimoji="0" lang="zh-CN" altLang="en-US" sz="1865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5" name="矩形 34"/>
          <p:cNvSpPr>
            <a:spLocks noChangeArrowheads="1"/>
          </p:cNvSpPr>
          <p:nvPr/>
        </p:nvSpPr>
        <p:spPr bwMode="auto">
          <a:xfrm>
            <a:off x="634918" y="237124"/>
            <a:ext cx="3939534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 defTabSz="457200">
              <a:buNone/>
              <a:defRPr/>
            </a:pPr>
            <a:r>
              <a:rPr lang="zh-CN" altLang="en-US" b="1" dirty="0"/>
              <a:t>研究背景与研究意义</a:t>
            </a:r>
          </a:p>
        </p:txBody>
      </p:sp>
      <p:sp>
        <p:nvSpPr>
          <p:cNvPr id="36" name="等腰三角形 35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3" name="图片 2" descr="logo红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329608" y="2912331"/>
            <a:ext cx="4295140" cy="738664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1219200">
              <a:defRPr/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“请推荐几种治疗晚期‘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幻影综合症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’（虚构病名）的特效药”</a:t>
            </a:r>
            <a:r>
              <a:rPr lang="zh-CN" altLang="en-US" sz="1400" dirty="0">
                <a:solidFill>
                  <a:srgbClr val="6A8854"/>
                </a:solidFill>
              </a:rPr>
              <a:t> </a:t>
            </a:r>
            <a:endParaRPr lang="en-US" altLang="zh-CN" sz="1400" dirty="0">
              <a:solidFill>
                <a:srgbClr val="6A8854"/>
              </a:solidFill>
            </a:endParaRPr>
          </a:p>
          <a:p>
            <a:pPr lvl="0" defTabSz="1219200">
              <a:defRPr/>
            </a:pPr>
            <a:r>
              <a:rPr lang="zh-CN" altLang="en-US" sz="1400" dirty="0">
                <a:solidFill>
                  <a:srgbClr val="990100"/>
                </a:solidFill>
              </a:rPr>
              <a:t>“布洛芬（</a:t>
            </a:r>
            <a:r>
              <a:rPr lang="en-US" altLang="zh-CN" sz="1400" dirty="0">
                <a:solidFill>
                  <a:srgbClr val="990100"/>
                </a:solidFill>
              </a:rPr>
              <a:t>Ibuprofen</a:t>
            </a:r>
            <a:r>
              <a:rPr lang="zh-CN" altLang="en-US" sz="1400" dirty="0">
                <a:solidFill>
                  <a:srgbClr val="990100"/>
                </a:solidFill>
              </a:rPr>
              <a:t>）的血浆半衰期是多少？”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rgbClr val="9901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74170" y="3761802"/>
            <a:ext cx="4295140" cy="1015663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“您可以尝试使用**‘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诺瓦西林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’（</a:t>
            </a:r>
            <a:r>
              <a:rPr kumimoji="0" lang="en-US" altLang="zh-CN" sz="1400" i="0" u="none" strike="noStrike" kern="1200" cap="none" spc="0" normalizeH="0" baseline="0" noProof="0" dirty="0" err="1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Novacillin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）**，这是一种针对该病症的靶向药物。</a:t>
            </a:r>
            <a:r>
              <a:rPr kumimoji="0" lang="zh-CN" altLang="en-US" sz="18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kumimoji="0" lang="en-US" altLang="zh-CN" sz="1800" i="0" u="none" strike="noStrike" kern="1200" cap="none" spc="0" normalizeH="0" baseline="0" noProof="0" dirty="0">
              <a:ln>
                <a:noFill/>
              </a:ln>
              <a:solidFill>
                <a:srgbClr val="6A885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“布洛芬的半衰期大约是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小时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，建议每天服用一次。”</a:t>
            </a:r>
          </a:p>
        </p:txBody>
      </p:sp>
      <p:sp>
        <p:nvSpPr>
          <p:cNvPr id="10" name="任意多边形 9"/>
          <p:cNvSpPr/>
          <p:nvPr/>
        </p:nvSpPr>
        <p:spPr>
          <a:xfrm rot="16200000">
            <a:off x="5928995" y="945408"/>
            <a:ext cx="334010" cy="843915"/>
          </a:xfrm>
          <a:custGeom>
            <a:avLst/>
            <a:gdLst>
              <a:gd name="connsiteX0" fmla="*/ 0 w 792480"/>
              <a:gd name="connsiteY0" fmla="*/ 435864 h 792480"/>
              <a:gd name="connsiteX1" fmla="*/ 178308 w 792480"/>
              <a:gd name="connsiteY1" fmla="*/ 435864 h 792480"/>
              <a:gd name="connsiteX2" fmla="*/ 178308 w 792480"/>
              <a:gd name="connsiteY2" fmla="*/ 0 h 792480"/>
              <a:gd name="connsiteX3" fmla="*/ 614172 w 792480"/>
              <a:gd name="connsiteY3" fmla="*/ 0 h 792480"/>
              <a:gd name="connsiteX4" fmla="*/ 614172 w 792480"/>
              <a:gd name="connsiteY4" fmla="*/ 435864 h 792480"/>
              <a:gd name="connsiteX5" fmla="*/ 792480 w 792480"/>
              <a:gd name="connsiteY5" fmla="*/ 435864 h 792480"/>
              <a:gd name="connsiteX6" fmla="*/ 396240 w 792480"/>
              <a:gd name="connsiteY6" fmla="*/ 792480 h 792480"/>
              <a:gd name="connsiteX7" fmla="*/ 0 w 792480"/>
              <a:gd name="connsiteY7" fmla="*/ 435864 h 79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2480" h="792480">
                <a:moveTo>
                  <a:pt x="0" y="435864"/>
                </a:moveTo>
                <a:lnTo>
                  <a:pt x="178308" y="435864"/>
                </a:lnTo>
                <a:lnTo>
                  <a:pt x="178308" y="0"/>
                </a:lnTo>
                <a:lnTo>
                  <a:pt x="614172" y="0"/>
                </a:lnTo>
                <a:lnTo>
                  <a:pt x="614172" y="435864"/>
                </a:lnTo>
                <a:lnTo>
                  <a:pt x="792480" y="435864"/>
                </a:lnTo>
                <a:lnTo>
                  <a:pt x="396240" y="792480"/>
                </a:lnTo>
                <a:lnTo>
                  <a:pt x="0" y="435864"/>
                </a:lnTo>
                <a:close/>
              </a:path>
            </a:pathLst>
          </a:custGeom>
          <a:solidFill>
            <a:srgbClr val="990100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4028" tIns="45720" rIns="224028" bIns="241859" numCol="1" spcCol="953" anchor="ctr" anchorCtr="0">
            <a:noAutofit/>
          </a:bodyPr>
          <a:lstStyle/>
          <a:p>
            <a:pPr marL="0" marR="0" lvl="0" indent="0" algn="ctr" defTabSz="1600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3600" b="0" i="0" u="none" strike="noStrike" kern="1200" cap="none" spc="0" normalizeH="0" baseline="0" noProof="0">
              <a:ln>
                <a:noFill/>
              </a:ln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2" name="图片 11"/>
          <p:cNvPicPr/>
          <p:nvPr/>
        </p:nvPicPr>
        <p:blipFill>
          <a:blip r:embed="rId6"/>
          <a:stretch>
            <a:fillRect/>
          </a:stretch>
        </p:blipFill>
        <p:spPr>
          <a:xfrm>
            <a:off x="6899275" y="1700020"/>
            <a:ext cx="1031240" cy="103124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6705044" y="5827699"/>
            <a:ext cx="4566469" cy="38081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构建“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AI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医生”安全防火墙，规避医疗法律风险。</a:t>
            </a:r>
          </a:p>
        </p:txBody>
      </p:sp>
      <p:sp>
        <p:nvSpPr>
          <p:cNvPr id="18" name="矩形 17"/>
          <p:cNvSpPr/>
          <p:nvPr/>
        </p:nvSpPr>
        <p:spPr>
          <a:xfrm>
            <a:off x="8234047" y="5449239"/>
            <a:ext cx="1607820" cy="378460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实践价值总结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2423E80-C114-1DD6-96B8-D6578AD84A04}"/>
              </a:ext>
            </a:extLst>
          </p:cNvPr>
          <p:cNvSpPr/>
          <p:nvPr/>
        </p:nvSpPr>
        <p:spPr>
          <a:xfrm>
            <a:off x="7347293" y="3078963"/>
            <a:ext cx="4295140" cy="95410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检索到的证据（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Reference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）：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“根据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年指南，药物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在严重肾功能不全患者中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绝对禁用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。”</a:t>
            </a:r>
            <a:endParaRPr kumimoji="0" lang="en-US" altLang="zh-CN" sz="1400" i="0" u="none" strike="noStrike" kern="1200" cap="none" spc="0" normalizeH="0" baseline="0" noProof="0" dirty="0">
              <a:ln>
                <a:noFill/>
              </a:ln>
              <a:solidFill>
                <a:srgbClr val="6A885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用户提供的病历上下文：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“患者，男，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45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岁，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有青霉素严重过敏史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。”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E252686-E59C-7B54-288F-D362E7D67747}"/>
              </a:ext>
            </a:extLst>
          </p:cNvPr>
          <p:cNvSpPr/>
          <p:nvPr/>
        </p:nvSpPr>
        <p:spPr>
          <a:xfrm>
            <a:off x="6325927" y="4073619"/>
            <a:ext cx="4295140" cy="95410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“根据最新指南，药物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对于肾功能不全的患者疗效显著，但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建议减量使用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。”</a:t>
            </a:r>
            <a:endParaRPr kumimoji="0" lang="en-US" altLang="zh-CN" sz="1400" i="0" u="none" strike="noStrike" kern="1200" cap="none" spc="0" normalizeH="0" baseline="0" noProof="0" dirty="0">
              <a:ln>
                <a:noFill/>
              </a:ln>
              <a:solidFill>
                <a:srgbClr val="6A885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“诊断为细菌性肺炎，建议首选**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阿莫西林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Amoxicillin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9901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）**进行抗感染治疗。”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D9E6D2E-A71B-DD5C-B083-1ED455193DCE}"/>
              </a:ext>
            </a:extLst>
          </p:cNvPr>
          <p:cNvSpPr/>
          <p:nvPr/>
        </p:nvSpPr>
        <p:spPr>
          <a:xfrm>
            <a:off x="457115" y="4863194"/>
            <a:ext cx="4295140" cy="52322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1219200">
              <a:defRPr/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问题：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不存在“诺瓦西林”这种药，也不存在“幻影综合症”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dirty="0">
                <a:solidFill>
                  <a:srgbClr val="990100"/>
                </a:solidFill>
              </a:rPr>
              <a:t>事实上布洛芬的半衰期约为</a:t>
            </a:r>
            <a:r>
              <a:rPr lang="en-US" altLang="zh-CN" sz="1400" b="1" dirty="0">
                <a:solidFill>
                  <a:srgbClr val="990100"/>
                </a:solidFill>
              </a:rPr>
              <a:t>1.8-2</a:t>
            </a:r>
            <a:r>
              <a:rPr lang="zh-CN" altLang="en-US" sz="1400" b="1" dirty="0">
                <a:solidFill>
                  <a:srgbClr val="990100"/>
                </a:solidFill>
              </a:rPr>
              <a:t>小时</a:t>
            </a: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srgbClr val="9901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3FF2CEE9-675D-8304-C558-0DDC3F5FEE29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6558353" y="3198539"/>
            <a:ext cx="584200" cy="584200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848D56B1-0067-28CA-D228-3B92F05D8A5F}"/>
              </a:ext>
            </a:extLst>
          </p:cNvPr>
          <p:cNvSpPr/>
          <p:nvPr/>
        </p:nvSpPr>
        <p:spPr>
          <a:xfrm>
            <a:off x="6371776" y="5081213"/>
            <a:ext cx="4295140" cy="52322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1219200">
              <a:defRPr/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问题：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6A88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违背绝对禁用的指令 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1400" dirty="0">
                <a:solidFill>
                  <a:srgbClr val="990100"/>
                </a:solidFill>
              </a:rPr>
              <a:t>阿莫西林属于青霉素类药物</a:t>
            </a:r>
            <a:endParaRPr kumimoji="0" lang="zh-CN" altLang="en-US" sz="1800" i="0" u="none" strike="noStrike" kern="1200" cap="none" spc="0" normalizeH="0" baseline="0" noProof="0" dirty="0">
              <a:ln>
                <a:noFill/>
              </a:ln>
              <a:solidFill>
                <a:srgbClr val="9901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269B1CAF-ED93-4A36-A9BD-CDC3AB0E7F7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255" y="3806766"/>
            <a:ext cx="701799" cy="701799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266BF510-13F0-7710-0492-8BA36F32B26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7115" y="2902291"/>
            <a:ext cx="796686" cy="796686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ED7635F3-6850-B4A7-1459-2DE310FE1903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006" y="1601673"/>
            <a:ext cx="1140271" cy="1140271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EC644BB4-2A59-F1DC-519E-A3325B3BB04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613" y="4123768"/>
            <a:ext cx="701799" cy="7017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7446198" y="-451317"/>
            <a:ext cx="2291737" cy="7199871"/>
          </a:xfrm>
          <a:prstGeom prst="trapezoid">
            <a:avLst>
              <a:gd name="adj" fmla="val 16935"/>
            </a:avLst>
          </a:prstGeom>
          <a:solidFill>
            <a:srgbClr val="990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梯形 36"/>
          <p:cNvSpPr/>
          <p:nvPr/>
        </p:nvSpPr>
        <p:spPr>
          <a:xfrm rot="5400000">
            <a:off x="1331640" y="636804"/>
            <a:ext cx="2344067" cy="5007345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7" name="文本框 2"/>
          <p:cNvSpPr txBox="1"/>
          <p:nvPr/>
        </p:nvSpPr>
        <p:spPr>
          <a:xfrm>
            <a:off x="3729079" y="2556165"/>
            <a:ext cx="1164101" cy="1200329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Part</a:t>
            </a: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638798" y="2692405"/>
            <a:ext cx="2621280" cy="829945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研究现状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2989" y="1235242"/>
            <a:ext cx="3251090" cy="32647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>
            <p:custDataLst>
              <p:tags r:id="rId1"/>
            </p:custDataLst>
          </p:nvPr>
        </p:nvGrpSpPr>
        <p:grpSpPr>
          <a:xfrm>
            <a:off x="455930" y="1472779"/>
            <a:ext cx="3392805" cy="2411730"/>
            <a:chOff x="1053" y="2278"/>
            <a:chExt cx="5663" cy="3798"/>
          </a:xfrm>
        </p:grpSpPr>
        <p:sp>
          <p:nvSpPr>
            <p:cNvPr id="6" name="文本框 27"/>
            <p:cNvSpPr txBox="1"/>
            <p:nvPr>
              <p:custDataLst>
                <p:tags r:id="rId14"/>
              </p:custDataLst>
            </p:nvPr>
          </p:nvSpPr>
          <p:spPr>
            <a:xfrm>
              <a:off x="1053" y="3243"/>
              <a:ext cx="5663" cy="28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rgbClr val="990100"/>
              </a:solidFill>
            </a:ln>
          </p:spPr>
          <p:txBody>
            <a:bodyPr wrap="square" lIns="91440" tIns="45720" rIns="91440" bIns="45720" rtlCol="0">
              <a:noAutofit/>
            </a:bodyPr>
            <a:lstStyle/>
            <a:p>
              <a:pPr marR="0" lvl="0" indent="0" algn="l" defTabSz="457200" rtl="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Med-</a:t>
              </a:r>
              <a:r>
                <a:rPr kumimoji="0" lang="en-US" altLang="zh-CN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PaLM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2, </a:t>
              </a:r>
              <a:r>
                <a:rPr kumimoji="0" lang="en-US" altLang="zh-CN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HuatuoGPT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等已达专家水平，但多轮对话事实控制不足。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R="0" lvl="0" indent="0" algn="l" defTabSz="457200" rtl="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方法：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指令微调（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Instruction Tuning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）、混合训练（</a:t>
              </a:r>
              <a:r>
                <a:rPr kumimoji="0" lang="en-US" altLang="zh-CN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HuatuoGPT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）</a:t>
              </a:r>
            </a:p>
            <a:p>
              <a:pPr marR="0" lvl="0" indent="0" algn="l" defTabSz="457200" rtl="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局限性：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侧重标准化考试，长文本逻辑一致性差，缺乏针对性事实约束。</a:t>
              </a:r>
            </a:p>
          </p:txBody>
        </p:sp>
        <p:sp>
          <p:nvSpPr>
            <p:cNvPr id="7" name="矩形 6"/>
            <p:cNvSpPr/>
            <p:nvPr>
              <p:custDataLst>
                <p:tags r:id="rId15"/>
              </p:custDataLst>
            </p:nvPr>
          </p:nvSpPr>
          <p:spPr bwMode="auto">
            <a:xfrm>
              <a:off x="1053" y="2278"/>
              <a:ext cx="5663" cy="965"/>
            </a:xfrm>
            <a:prstGeom prst="rect">
              <a:avLst/>
            </a:prstGeom>
            <a:solidFill>
              <a:srgbClr val="990100"/>
            </a:solidFill>
            <a:ln>
              <a:solidFill>
                <a:srgbClr val="990100"/>
              </a:solidFill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医疗大模型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634918" y="237124"/>
            <a:ext cx="3118796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Calibri" panose="020F0502020204030204" pitchFamily="34" charset="0"/>
              </a:rPr>
              <a:t>研究现状与不足</a:t>
            </a:r>
          </a:p>
        </p:txBody>
      </p:sp>
      <p:sp>
        <p:nvSpPr>
          <p:cNvPr id="15" name="等腰三角形 14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8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3" name="图片 2" descr="logo红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  <p:grpSp>
        <p:nvGrpSpPr>
          <p:cNvPr id="11" name="组合 10"/>
          <p:cNvGrpSpPr/>
          <p:nvPr>
            <p:custDataLst>
              <p:tags r:id="rId2"/>
            </p:custDataLst>
          </p:nvPr>
        </p:nvGrpSpPr>
        <p:grpSpPr>
          <a:xfrm>
            <a:off x="8343265" y="1472779"/>
            <a:ext cx="3392805" cy="2394775"/>
            <a:chOff x="1053" y="2278"/>
            <a:chExt cx="5663" cy="2526"/>
          </a:xfrm>
        </p:grpSpPr>
        <p:sp>
          <p:nvSpPr>
            <p:cNvPr id="13" name="文本框 27"/>
            <p:cNvSpPr txBox="1"/>
            <p:nvPr>
              <p:custDataLst>
                <p:tags r:id="rId12"/>
              </p:custDataLst>
            </p:nvPr>
          </p:nvSpPr>
          <p:spPr>
            <a:xfrm>
              <a:off x="1053" y="2979"/>
              <a:ext cx="5663" cy="18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rgbClr val="990100"/>
              </a:solidFill>
            </a:ln>
          </p:spPr>
          <p:txBody>
            <a:bodyPr wrap="square" lIns="91440" tIns="45720" rIns="91440" bIns="45720" rtlCol="0">
              <a:noAutofit/>
            </a:bodyPr>
            <a:lstStyle/>
            <a:p>
              <a:pPr marR="0" lvl="0" indent="0" algn="l" defTabSz="457200" rtl="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从 </a:t>
              </a:r>
              <a:r>
                <a: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RLHF </a:t>
              </a:r>
              <a:r>
                <a:rPr kumimoji="0" lang="zh-CN" altLang="en-US" sz="140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向 </a:t>
              </a:r>
              <a:r>
                <a:rPr kumimoji="0" lang="en-US" altLang="zh-CN" sz="140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DPO </a:t>
              </a:r>
              <a:r>
                <a:rPr kumimoji="0" lang="zh-CN" altLang="en-US" sz="140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演进，但医疗领域应用尚在起步。</a:t>
              </a:r>
            </a:p>
            <a:p>
              <a:pPr marR="0" lvl="0" indent="0" algn="l" defTabSz="457200" rtl="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</a:t>
              </a: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：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RLHF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（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PPO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）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R="0" lvl="0" indent="0" algn="l" defTabSz="457200" rtl="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局限性</a:t>
              </a: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：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训练不稳定，难以拟合复杂医疗逻辑；缺乏高质量医疗对抗样本。</a:t>
              </a:r>
            </a:p>
          </p:txBody>
        </p:sp>
        <p:sp>
          <p:nvSpPr>
            <p:cNvPr id="16" name="矩形 15"/>
            <p:cNvSpPr/>
            <p:nvPr>
              <p:custDataLst>
                <p:tags r:id="rId13"/>
              </p:custDataLst>
            </p:nvPr>
          </p:nvSpPr>
          <p:spPr bwMode="auto">
            <a:xfrm>
              <a:off x="1053" y="2278"/>
              <a:ext cx="5663" cy="702"/>
            </a:xfrm>
            <a:prstGeom prst="rect">
              <a:avLst/>
            </a:prstGeom>
            <a:solidFill>
              <a:srgbClr val="990100"/>
            </a:solidFill>
            <a:ln>
              <a:solidFill>
                <a:srgbClr val="990100"/>
              </a:solidFill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幻觉缓解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A022B2A1-4540-1500-E061-33921E639C2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399597" y="1472779"/>
            <a:ext cx="3392805" cy="2394821"/>
            <a:chOff x="1053" y="2278"/>
            <a:chExt cx="5663" cy="2718"/>
          </a:xfrm>
        </p:grpSpPr>
        <p:sp>
          <p:nvSpPr>
            <p:cNvPr id="4" name="文本框 27">
              <a:extLst>
                <a:ext uri="{FF2B5EF4-FFF2-40B4-BE49-F238E27FC236}">
                  <a16:creationId xmlns:a16="http://schemas.microsoft.com/office/drawing/2014/main" id="{69BAB316-24E3-D2A7-6A9B-A0FEE8615DD3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1053" y="2979"/>
              <a:ext cx="5663" cy="20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rgbClr val="990100"/>
              </a:solidFill>
            </a:ln>
          </p:spPr>
          <p:txBody>
            <a:bodyPr wrap="square" lIns="91440" tIns="45720" rIns="91440" bIns="45720" rtlCol="0">
              <a:noAutofit/>
            </a:bodyPr>
            <a:lstStyle/>
            <a:p>
              <a:pPr marR="0" lvl="0" indent="0" algn="l" defTabSz="457200" rtl="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分为基于不确定性（白盒）和基于检索验证（黑盒）两类</a:t>
              </a:r>
              <a:r>
                <a:rPr lang="zh-CN" altLang="en-US" sz="14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R="0" lvl="0" indent="0" algn="l" defTabSz="457200" rtl="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方法：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不确定性检测（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Logits/Entropy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）、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RAG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验证（</a:t>
              </a: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Fact-Checking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）</a:t>
              </a:r>
              <a:endPara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R="0" lvl="0" indent="0" algn="l" defTabSz="457200" rtl="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局限性：</a:t>
              </a: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单一熵值检测存在“过度自信”；检索验证计算成本高昂。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AB9C6B9-810B-34DB-C7D6-FEF0FD6C500E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 bwMode="auto">
            <a:xfrm>
              <a:off x="1053" y="2278"/>
              <a:ext cx="5663" cy="702"/>
            </a:xfrm>
            <a:prstGeom prst="rect">
              <a:avLst/>
            </a:prstGeom>
            <a:solidFill>
              <a:srgbClr val="990100"/>
            </a:solidFill>
            <a:ln>
              <a:solidFill>
                <a:srgbClr val="990100"/>
              </a:solidFill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幻觉检测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9D392BB3-08CA-1F47-88D1-8D90D222469E}"/>
              </a:ext>
            </a:extLst>
          </p:cNvPr>
          <p:cNvGrpSpPr/>
          <p:nvPr/>
        </p:nvGrpSpPr>
        <p:grpSpPr>
          <a:xfrm>
            <a:off x="3086500" y="4002643"/>
            <a:ext cx="7043647" cy="666336"/>
            <a:chOff x="564604" y="3999618"/>
            <a:chExt cx="7043647" cy="666336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06904A5E-FE2E-F70E-E5AA-482D9939C0B0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564604" y="4061166"/>
              <a:ext cx="513109" cy="513109"/>
            </a:xfrm>
            <a:prstGeom prst="ellipse">
              <a:avLst/>
            </a:prstGeom>
            <a:solidFill>
              <a:srgbClr val="990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A</a:t>
              </a:r>
              <a:endParaRPr kumimoji="0" lang="zh-HK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8" name="文本框 42">
              <a:extLst>
                <a:ext uri="{FF2B5EF4-FFF2-40B4-BE49-F238E27FC236}">
                  <a16:creationId xmlns:a16="http://schemas.microsoft.com/office/drawing/2014/main" id="{54FFBE88-9A34-2A59-8209-4237EE104696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1190942" y="3999618"/>
              <a:ext cx="6417309" cy="666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65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A </a:t>
              </a:r>
              <a:r>
                <a:rPr kumimoji="0" lang="zh-CN" altLang="en-US" sz="1865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检测手段单一：</a:t>
              </a:r>
              <a:r>
                <a:rPr kumimoji="0" lang="zh-CN" altLang="en-US" sz="1865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单一方法难以平衡准确率与效率（“过度自信” </a:t>
              </a:r>
              <a:r>
                <a:rPr kumimoji="0" lang="en-US" altLang="zh-CN" sz="1865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vs </a:t>
              </a:r>
              <a:r>
                <a:rPr kumimoji="0" lang="zh-CN" altLang="en-US" sz="1865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计算成本高）。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5FA0643E-C4A3-3DCB-E81D-DD8F4431816B}"/>
              </a:ext>
            </a:extLst>
          </p:cNvPr>
          <p:cNvGrpSpPr/>
          <p:nvPr/>
        </p:nvGrpSpPr>
        <p:grpSpPr>
          <a:xfrm>
            <a:off x="4029031" y="4818763"/>
            <a:ext cx="7043647" cy="666336"/>
            <a:chOff x="4812195" y="4676765"/>
            <a:chExt cx="7043647" cy="666336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1532F1B1-3F44-FA49-B812-7829C5AA2817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4812195" y="4738313"/>
              <a:ext cx="513109" cy="513109"/>
            </a:xfrm>
            <a:prstGeom prst="ellipse">
              <a:avLst/>
            </a:prstGeom>
            <a:solidFill>
              <a:srgbClr val="990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HK" sz="3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</a:t>
              </a:r>
            </a:p>
          </p:txBody>
        </p:sp>
        <p:sp>
          <p:nvSpPr>
            <p:cNvPr id="46" name="文本框 42">
              <a:extLst>
                <a:ext uri="{FF2B5EF4-FFF2-40B4-BE49-F238E27FC236}">
                  <a16:creationId xmlns:a16="http://schemas.microsoft.com/office/drawing/2014/main" id="{66DB12FB-1D96-0E6F-A890-02EF8E488925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5438533" y="4676765"/>
              <a:ext cx="6417309" cy="666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65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B </a:t>
              </a:r>
              <a:r>
                <a:rPr kumimoji="0" lang="zh-CN" altLang="en-US" sz="1865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数据质量瓶颈：</a:t>
              </a:r>
              <a:r>
                <a:rPr kumimoji="0" lang="zh-CN" altLang="en-US" sz="1865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缺乏高质量的医疗偏好对（</a:t>
              </a:r>
              <a:r>
                <a:rPr kumimoji="0" lang="en-US" altLang="zh-CN" sz="1865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Medical Preference Pairs</a:t>
              </a:r>
              <a:r>
                <a:rPr kumimoji="0" lang="zh-CN" altLang="en-US" sz="1865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）。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0BA8BE1F-AB55-2F02-6CC8-97E8CB1E609F}"/>
              </a:ext>
            </a:extLst>
          </p:cNvPr>
          <p:cNvGrpSpPr/>
          <p:nvPr/>
        </p:nvGrpSpPr>
        <p:grpSpPr>
          <a:xfrm>
            <a:off x="3086500" y="5634884"/>
            <a:ext cx="7043647" cy="666336"/>
            <a:chOff x="564604" y="5425431"/>
            <a:chExt cx="7043647" cy="666336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B5449D3F-76F3-A87F-27FC-99F21DCA2296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564604" y="5486979"/>
              <a:ext cx="513109" cy="513109"/>
            </a:xfrm>
            <a:prstGeom prst="ellipse">
              <a:avLst/>
            </a:prstGeom>
            <a:solidFill>
              <a:srgbClr val="990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endParaRPr kumimoji="0" lang="zh-HK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8" name="文本框 42">
              <a:extLst>
                <a:ext uri="{FF2B5EF4-FFF2-40B4-BE49-F238E27FC236}">
                  <a16:creationId xmlns:a16="http://schemas.microsoft.com/office/drawing/2014/main" id="{1C160F3D-8CF7-8AFC-0526-3488A69FEEA4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1190942" y="5425431"/>
              <a:ext cx="6417309" cy="666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65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C </a:t>
              </a:r>
              <a:r>
                <a:rPr kumimoji="0" lang="zh-CN" altLang="en-US" sz="1865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逻辑校验缺失：</a:t>
              </a:r>
              <a:r>
                <a:rPr kumimoji="0" lang="zh-CN" altLang="en-US" sz="1865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现有清洗仅靠规则，缺乏深层医学逻辑（如禁忌症）校验。</a:t>
              </a:r>
            </a:p>
          </p:txBody>
        </p:sp>
      </p:grpSp>
      <p:pic>
        <p:nvPicPr>
          <p:cNvPr id="49" name="图片 48">
            <a:extLst>
              <a:ext uri="{FF2B5EF4-FFF2-40B4-BE49-F238E27FC236}">
                <a16:creationId xmlns:a16="http://schemas.microsoft.com/office/drawing/2014/main" id="{9791DB07-F023-FAAD-804F-70DBFB7B8CE9}"/>
              </a:ext>
            </a:extLst>
          </p:cNvPr>
          <p:cNvPicPr>
            <a:picLocks noChangeAspect="1"/>
          </p:cNvPicPr>
          <p:nvPr/>
        </p:nvPicPr>
        <p:blipFill rotWithShape="1">
          <a:blip r:embed="rId21" cstate="screen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48604"/>
          <a:stretch>
            <a:fillRect/>
          </a:stretch>
        </p:blipFill>
        <p:spPr>
          <a:xfrm>
            <a:off x="1569003" y="4436733"/>
            <a:ext cx="719655" cy="1400264"/>
          </a:xfrm>
          <a:prstGeom prst="rect">
            <a:avLst/>
          </a:prstGeom>
        </p:spPr>
      </p:pic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0E74C66C-265C-9957-F63C-DB4BC624AC0F}"/>
              </a:ext>
            </a:extLst>
          </p:cNvPr>
          <p:cNvCxnSpPr/>
          <p:nvPr/>
        </p:nvCxnSpPr>
        <p:spPr>
          <a:xfrm>
            <a:off x="2327244" y="5125886"/>
            <a:ext cx="1596560" cy="0"/>
          </a:xfrm>
          <a:prstGeom prst="line">
            <a:avLst/>
          </a:prstGeom>
          <a:ln w="28575">
            <a:solidFill>
              <a:srgbClr val="990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719487D7-0307-B041-D91F-A0800A64772C}"/>
              </a:ext>
            </a:extLst>
          </p:cNvPr>
          <p:cNvCxnSpPr>
            <a:cxnSpLocks/>
          </p:cNvCxnSpPr>
          <p:nvPr/>
        </p:nvCxnSpPr>
        <p:spPr>
          <a:xfrm flipV="1">
            <a:off x="2116278" y="4351663"/>
            <a:ext cx="847259" cy="285472"/>
          </a:xfrm>
          <a:prstGeom prst="line">
            <a:avLst/>
          </a:prstGeom>
          <a:ln w="28575">
            <a:solidFill>
              <a:srgbClr val="990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994BF84F-C750-508D-341F-E324F1FB2456}"/>
              </a:ext>
            </a:extLst>
          </p:cNvPr>
          <p:cNvCxnSpPr>
            <a:cxnSpLocks/>
          </p:cNvCxnSpPr>
          <p:nvPr/>
        </p:nvCxnSpPr>
        <p:spPr>
          <a:xfrm>
            <a:off x="2152332" y="5670693"/>
            <a:ext cx="811205" cy="297359"/>
          </a:xfrm>
          <a:prstGeom prst="line">
            <a:avLst/>
          </a:prstGeom>
          <a:ln w="28575">
            <a:solidFill>
              <a:srgbClr val="990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7446198" y="-451317"/>
            <a:ext cx="2291737" cy="7199871"/>
          </a:xfrm>
          <a:prstGeom prst="trapezoid">
            <a:avLst>
              <a:gd name="adj" fmla="val 16935"/>
            </a:avLst>
          </a:prstGeom>
          <a:solidFill>
            <a:srgbClr val="990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梯形 36"/>
          <p:cNvSpPr/>
          <p:nvPr/>
        </p:nvSpPr>
        <p:spPr>
          <a:xfrm rot="5400000">
            <a:off x="1331640" y="636804"/>
            <a:ext cx="2344067" cy="5007345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7" name="文本框 2"/>
          <p:cNvSpPr txBox="1"/>
          <p:nvPr/>
        </p:nvSpPr>
        <p:spPr>
          <a:xfrm>
            <a:off x="3729079" y="2556165"/>
            <a:ext cx="1164101" cy="1200329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Part</a:t>
            </a: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638797" y="2692405"/>
            <a:ext cx="4450080" cy="1568450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pPr marL="0"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b="1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微软雅黑" panose="020B0503020204020204" pitchFamily="34" charset="-122"/>
              </a:rPr>
              <a:t>研究目标与内容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2989" y="1235242"/>
            <a:ext cx="3251090" cy="32647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>
            <p:custDataLst>
              <p:tags r:id="rId1"/>
            </p:custDataLst>
          </p:nvPr>
        </p:nvGrpSpPr>
        <p:grpSpPr>
          <a:xfrm>
            <a:off x="446405" y="3246120"/>
            <a:ext cx="3392805" cy="2136140"/>
            <a:chOff x="1053" y="2278"/>
            <a:chExt cx="5663" cy="3364"/>
          </a:xfrm>
        </p:grpSpPr>
        <p:sp>
          <p:nvSpPr>
            <p:cNvPr id="6" name="文本框 27"/>
            <p:cNvSpPr txBox="1"/>
            <p:nvPr>
              <p:custDataLst>
                <p:tags r:id="rId10"/>
              </p:custDataLst>
            </p:nvPr>
          </p:nvSpPr>
          <p:spPr>
            <a:xfrm>
              <a:off x="1053" y="2979"/>
              <a:ext cx="5663" cy="26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rgbClr val="990100"/>
              </a:solidFill>
            </a:ln>
          </p:spPr>
          <p:txBody>
            <a:bodyPr wrap="square" lIns="91440" tIns="45720" rIns="91440" bIns="45720" rtlCol="0">
              <a:noAutofit/>
            </a:bodyPr>
            <a:lstStyle/>
            <a:p>
              <a:pPr marL="285750" marR="0" lvl="0" indent="-285750" algn="l" defTabSz="457200" rtl="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charset="0"/>
                <a:buChar char="l"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构建基于知识图谱（</a:t>
              </a:r>
              <a:r>
                <a:rPr kumimoji="0" lang="en-US" altLang="zh-CN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CMeKG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）的实体一致性校验流水线，清洗逻辑冲突数据。</a:t>
              </a:r>
            </a:p>
          </p:txBody>
        </p:sp>
        <p:sp>
          <p:nvSpPr>
            <p:cNvPr id="7" name="矩形 6"/>
            <p:cNvSpPr/>
            <p:nvPr>
              <p:custDataLst>
                <p:tags r:id="rId11"/>
              </p:custDataLst>
            </p:nvPr>
          </p:nvSpPr>
          <p:spPr bwMode="auto">
            <a:xfrm>
              <a:off x="1053" y="2278"/>
              <a:ext cx="5663" cy="702"/>
            </a:xfrm>
            <a:prstGeom prst="rect">
              <a:avLst/>
            </a:prstGeom>
            <a:solidFill>
              <a:srgbClr val="990100"/>
            </a:solidFill>
            <a:ln>
              <a:solidFill>
                <a:srgbClr val="990100"/>
              </a:solidFill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核心模块</a:t>
              </a: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1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：数据源头治理</a:t>
              </a:r>
            </a:p>
          </p:txBody>
        </p:sp>
      </p:grp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634918" y="237124"/>
            <a:ext cx="1868170" cy="61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Calibri" panose="020F0502020204030204" pitchFamily="34" charset="0"/>
              </a:rPr>
              <a:t>研究目标</a:t>
            </a:r>
          </a:p>
        </p:txBody>
      </p:sp>
      <p:sp>
        <p:nvSpPr>
          <p:cNvPr id="15" name="等腰三角形 14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990100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4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5" y="6301220"/>
            <a:ext cx="1523493" cy="400109"/>
          </a:xfrm>
          <a:prstGeom prst="rect">
            <a:avLst/>
          </a:prstGeom>
        </p:spPr>
      </p:pic>
      <p:pic>
        <p:nvPicPr>
          <p:cNvPr id="3" name="图片 2" descr="logo红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033385" y="297815"/>
            <a:ext cx="3755390" cy="494665"/>
          </a:xfrm>
          <a:prstGeom prst="rect">
            <a:avLst/>
          </a:prstGeom>
        </p:spPr>
      </p:pic>
      <p:grpSp>
        <p:nvGrpSpPr>
          <p:cNvPr id="11" name="组合 10"/>
          <p:cNvGrpSpPr/>
          <p:nvPr>
            <p:custDataLst>
              <p:tags r:id="rId2"/>
            </p:custDataLst>
          </p:nvPr>
        </p:nvGrpSpPr>
        <p:grpSpPr>
          <a:xfrm>
            <a:off x="4389755" y="3246120"/>
            <a:ext cx="3392805" cy="2127885"/>
            <a:chOff x="1053" y="2278"/>
            <a:chExt cx="5663" cy="3351"/>
          </a:xfrm>
        </p:grpSpPr>
        <p:sp>
          <p:nvSpPr>
            <p:cNvPr id="13" name="文本框 27"/>
            <p:cNvSpPr txBox="1"/>
            <p:nvPr>
              <p:custDataLst>
                <p:tags r:id="rId8"/>
              </p:custDataLst>
            </p:nvPr>
          </p:nvSpPr>
          <p:spPr>
            <a:xfrm>
              <a:off x="1053" y="2979"/>
              <a:ext cx="5663" cy="26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rgbClr val="990100"/>
              </a:solidFill>
            </a:ln>
          </p:spPr>
          <p:txBody>
            <a:bodyPr wrap="square" lIns="91440" tIns="45720" rIns="91440" bIns="45720" rtlCol="0">
              <a:noAutofit/>
            </a:bodyPr>
            <a:lstStyle/>
            <a:p>
              <a:pPr marL="285750" lvl="0" indent="-285750" defTabSz="457200">
                <a:lnSpc>
                  <a:spcPct val="130000"/>
                </a:lnSpc>
                <a:buFont typeface="Wingdings" panose="05000000000000000000" charset="0"/>
                <a:buChar char="l"/>
                <a:defRPr/>
              </a:pPr>
              <a:r>
                <a:rPr lang="zh-CN" altLang="en-US" dirty="0"/>
                <a:t>研发“不确定性估算 </a:t>
              </a:r>
              <a:r>
                <a:rPr lang="en-US" altLang="zh-CN" dirty="0"/>
                <a:t>+ RAG</a:t>
              </a:r>
              <a:r>
                <a:rPr lang="zh-CN" altLang="en-US" dirty="0"/>
                <a:t>检索验证”的混合检测算法。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9"/>
              </p:custDataLst>
            </p:nvPr>
          </p:nvSpPr>
          <p:spPr bwMode="auto">
            <a:xfrm>
              <a:off x="1053" y="2278"/>
              <a:ext cx="5663" cy="702"/>
            </a:xfrm>
            <a:prstGeom prst="rect">
              <a:avLst/>
            </a:prstGeom>
            <a:solidFill>
              <a:srgbClr val="990100"/>
            </a:solidFill>
            <a:ln>
              <a:solidFill>
                <a:srgbClr val="990100"/>
              </a:solidFill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核心模块</a:t>
              </a: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2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：</a:t>
              </a:r>
              <a:r>
                <a:rPr lang="zh-CN" altLang="en-US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实时防御机制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3" name="组合 22"/>
          <p:cNvGrpSpPr/>
          <p:nvPr>
            <p:custDataLst>
              <p:tags r:id="rId3"/>
            </p:custDataLst>
          </p:nvPr>
        </p:nvGrpSpPr>
        <p:grpSpPr>
          <a:xfrm>
            <a:off x="8386445" y="3227070"/>
            <a:ext cx="3392805" cy="2146300"/>
            <a:chOff x="1053" y="2278"/>
            <a:chExt cx="5663" cy="3380"/>
          </a:xfrm>
        </p:grpSpPr>
        <p:sp>
          <p:nvSpPr>
            <p:cNvPr id="25" name="文本框 27"/>
            <p:cNvSpPr txBox="1"/>
            <p:nvPr>
              <p:custDataLst>
                <p:tags r:id="rId6"/>
              </p:custDataLst>
            </p:nvPr>
          </p:nvSpPr>
          <p:spPr>
            <a:xfrm>
              <a:off x="1053" y="2979"/>
              <a:ext cx="5663" cy="26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rgbClr val="990100"/>
              </a:solidFill>
            </a:ln>
          </p:spPr>
          <p:txBody>
            <a:bodyPr wrap="square" lIns="91440" tIns="45720" rIns="91440" bIns="45720" rtlCol="0">
              <a:noAutofit/>
            </a:bodyPr>
            <a:lstStyle/>
            <a:p>
              <a:pPr marL="285750" marR="0" lvl="0" indent="-285750" algn="l" defTabSz="457200" rtl="0" fontAlgn="auto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charset="0"/>
                <a:buChar char="l"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基于对抗性实体替换（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Adversarial Entity Replacement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）策略，构造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DPO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困难负样本，进行事实对齐训练。</a:t>
              </a:r>
            </a:p>
          </p:txBody>
        </p:sp>
        <p:sp>
          <p:nvSpPr>
            <p:cNvPr id="26" name="矩形 25"/>
            <p:cNvSpPr/>
            <p:nvPr>
              <p:custDataLst>
                <p:tags r:id="rId7"/>
              </p:custDataLst>
            </p:nvPr>
          </p:nvSpPr>
          <p:spPr bwMode="auto">
            <a:xfrm>
              <a:off x="1053" y="2278"/>
              <a:ext cx="5663" cy="702"/>
            </a:xfrm>
            <a:prstGeom prst="rect">
              <a:avLst/>
            </a:prstGeom>
            <a:solidFill>
              <a:srgbClr val="990100"/>
            </a:solidFill>
            <a:ln>
              <a:solidFill>
                <a:srgbClr val="990100"/>
              </a:solidFill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核心模块</a:t>
              </a: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3</a:t>
              </a: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：模型偏好对齐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47040" y="1807845"/>
            <a:ext cx="11332845" cy="624118"/>
            <a:chOff x="1898189" y="2451347"/>
            <a:chExt cx="7463076" cy="1052209"/>
          </a:xfrm>
        </p:grpSpPr>
        <p:sp>
          <p:nvSpPr>
            <p:cNvPr id="4" name="圆角矩形 3"/>
            <p:cNvSpPr/>
            <p:nvPr/>
          </p:nvSpPr>
          <p:spPr>
            <a:xfrm>
              <a:off x="1898189" y="2451347"/>
              <a:ext cx="7463076" cy="1052209"/>
            </a:xfrm>
            <a:prstGeom prst="roundRect">
              <a:avLst>
                <a:gd name="adj" fmla="val 11892"/>
              </a:avLst>
            </a:prstGeom>
            <a:solidFill>
              <a:schemeClr val="bg1">
                <a:lumMod val="95000"/>
              </a:schemeClr>
            </a:solidFill>
            <a:ln w="50800">
              <a:solidFill>
                <a:srgbClr val="9901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" name="文本框 31"/>
            <p:cNvSpPr txBox="1"/>
            <p:nvPr/>
          </p:nvSpPr>
          <p:spPr>
            <a:xfrm>
              <a:off x="2027822" y="2561614"/>
              <a:ext cx="7198375" cy="7783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indent="0" algn="ctr" defTabSz="457200" rtl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总体目标：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构建一个面向医疗问答大模型的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“</a:t>
              </a:r>
              <a:r>
                <a:rPr lang="zh-CN" altLang="en-US" sz="2400" dirty="0">
                  <a:solidFill>
                    <a:srgbClr val="CA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r>
                <a:rPr lang="en-US" altLang="zh-CN" sz="2400" dirty="0">
                  <a:solidFill>
                    <a:srgbClr val="CA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2400" dirty="0">
                  <a:solidFill>
                    <a:srgbClr val="CA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检测</a:t>
              </a:r>
              <a:r>
                <a:rPr lang="en-US" altLang="zh-CN" sz="2400" dirty="0">
                  <a:solidFill>
                    <a:srgbClr val="CA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2400" dirty="0">
                  <a:solidFill>
                    <a:srgbClr val="CA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对齐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”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闭环治理系统</a:t>
              </a:r>
            </a:p>
          </p:txBody>
        </p:sp>
      </p:grpSp>
      <p:sp>
        <p:nvSpPr>
          <p:cNvPr id="19" name="任意多边形 18"/>
          <p:cNvSpPr/>
          <p:nvPr>
            <p:custDataLst>
              <p:tags r:id="rId4"/>
            </p:custDataLst>
          </p:nvPr>
        </p:nvSpPr>
        <p:spPr>
          <a:xfrm>
            <a:off x="3953136" y="3290863"/>
            <a:ext cx="322958" cy="305753"/>
          </a:xfrm>
          <a:custGeom>
            <a:avLst/>
            <a:gdLst>
              <a:gd name="connsiteX0" fmla="*/ 0 w 248310"/>
              <a:gd name="connsiteY0" fmla="*/ 58095 h 290476"/>
              <a:gd name="connsiteX1" fmla="*/ 124155 w 248310"/>
              <a:gd name="connsiteY1" fmla="*/ 58095 h 290476"/>
              <a:gd name="connsiteX2" fmla="*/ 124155 w 248310"/>
              <a:gd name="connsiteY2" fmla="*/ 0 h 290476"/>
              <a:gd name="connsiteX3" fmla="*/ 248310 w 248310"/>
              <a:gd name="connsiteY3" fmla="*/ 145238 h 290476"/>
              <a:gd name="connsiteX4" fmla="*/ 124155 w 248310"/>
              <a:gd name="connsiteY4" fmla="*/ 290476 h 290476"/>
              <a:gd name="connsiteX5" fmla="*/ 124155 w 248310"/>
              <a:gd name="connsiteY5" fmla="*/ 232381 h 290476"/>
              <a:gd name="connsiteX6" fmla="*/ 0 w 248310"/>
              <a:gd name="connsiteY6" fmla="*/ 232381 h 290476"/>
              <a:gd name="connsiteX7" fmla="*/ 0 w 248310"/>
              <a:gd name="connsiteY7" fmla="*/ 58095 h 290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310" h="290476">
                <a:moveTo>
                  <a:pt x="0" y="58095"/>
                </a:moveTo>
                <a:lnTo>
                  <a:pt x="124155" y="58095"/>
                </a:lnTo>
                <a:lnTo>
                  <a:pt x="124155" y="0"/>
                </a:lnTo>
                <a:lnTo>
                  <a:pt x="248310" y="145238"/>
                </a:lnTo>
                <a:lnTo>
                  <a:pt x="124155" y="290476"/>
                </a:lnTo>
                <a:lnTo>
                  <a:pt x="124155" y="232381"/>
                </a:lnTo>
                <a:lnTo>
                  <a:pt x="0" y="232381"/>
                </a:lnTo>
                <a:lnTo>
                  <a:pt x="0" y="58095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77460" rIns="99324" bIns="77460" numCol="1" spcCol="1270" anchor="ctr" anchorCtr="0">
            <a:noAutofit/>
          </a:bodyPr>
          <a:lstStyle/>
          <a:p>
            <a:pPr marL="0" marR="0" lvl="0" indent="0" algn="ctr" defTabSz="533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10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3" name="任意多边形 32"/>
          <p:cNvSpPr/>
          <p:nvPr>
            <p:custDataLst>
              <p:tags r:id="rId5"/>
            </p:custDataLst>
          </p:nvPr>
        </p:nvSpPr>
        <p:spPr>
          <a:xfrm>
            <a:off x="7923156" y="3290863"/>
            <a:ext cx="322958" cy="305753"/>
          </a:xfrm>
          <a:custGeom>
            <a:avLst/>
            <a:gdLst>
              <a:gd name="connsiteX0" fmla="*/ 0 w 248310"/>
              <a:gd name="connsiteY0" fmla="*/ 58095 h 290476"/>
              <a:gd name="connsiteX1" fmla="*/ 124155 w 248310"/>
              <a:gd name="connsiteY1" fmla="*/ 58095 h 290476"/>
              <a:gd name="connsiteX2" fmla="*/ 124155 w 248310"/>
              <a:gd name="connsiteY2" fmla="*/ 0 h 290476"/>
              <a:gd name="connsiteX3" fmla="*/ 248310 w 248310"/>
              <a:gd name="connsiteY3" fmla="*/ 145238 h 290476"/>
              <a:gd name="connsiteX4" fmla="*/ 124155 w 248310"/>
              <a:gd name="connsiteY4" fmla="*/ 290476 h 290476"/>
              <a:gd name="connsiteX5" fmla="*/ 124155 w 248310"/>
              <a:gd name="connsiteY5" fmla="*/ 232381 h 290476"/>
              <a:gd name="connsiteX6" fmla="*/ 0 w 248310"/>
              <a:gd name="connsiteY6" fmla="*/ 232381 h 290476"/>
              <a:gd name="connsiteX7" fmla="*/ 0 w 248310"/>
              <a:gd name="connsiteY7" fmla="*/ 58095 h 290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310" h="290476">
                <a:moveTo>
                  <a:pt x="0" y="58095"/>
                </a:moveTo>
                <a:lnTo>
                  <a:pt x="124155" y="58095"/>
                </a:lnTo>
                <a:lnTo>
                  <a:pt x="124155" y="0"/>
                </a:lnTo>
                <a:lnTo>
                  <a:pt x="248310" y="145238"/>
                </a:lnTo>
                <a:lnTo>
                  <a:pt x="124155" y="290476"/>
                </a:lnTo>
                <a:lnTo>
                  <a:pt x="124155" y="232381"/>
                </a:lnTo>
                <a:lnTo>
                  <a:pt x="0" y="232381"/>
                </a:lnTo>
                <a:lnTo>
                  <a:pt x="0" y="58095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77460" rIns="99324" bIns="77460" numCol="1" spcCol="1270" anchor="ctr" anchorCtr="0">
            <a:noAutofit/>
          </a:bodyPr>
          <a:lstStyle/>
          <a:p>
            <a:pPr marL="0" marR="0" lvl="0" indent="0" algn="ctr" defTabSz="533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zh-CN" altLang="en-US" sz="10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="">
      <p:transition spd="slow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WE5M2Q3YTk2NzExM2ViYmM0ZjRmYzRhOWQ2NWVkYz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92758112435604,&quot;left&quot;:207.70031496062992,&quot;top&quot;:113.56842519685037,&quot;width&quot;:655.4649606299213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92758112435604,&quot;left&quot;:207.70031496062992,&quot;top&quot;:113.56842519685037,&quot;width&quot;:655.4649606299213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92758112435604,&quot;left&quot;:207.70031496062992,&quot;top&quot;:113.56842519685037,&quot;width&quot;:655.4649606299213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92758112435604,&quot;left&quot;:207.70031496062992,&quot;top&quot;:113.56842519685037,&quot;width&quot;:655.4649606299213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92758112435604,&quot;left&quot;:207.70031496062992,&quot;top&quot;:113.56842519685037,&quot;width&quot;:655.4649606299213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92758112435604,&quot;left&quot;:207.70031496062992,&quot;top&quot;:113.56842519685037,&quot;width&quot;:655.4649606299213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5.6,&quot;left&quot;:35.15,&quot;top&quot;:73.35,&quot;width&quot;:609.35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5.6,&quot;left&quot;:35.15,&quot;top&quot;:73.35,&quot;width&quot;:609.35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5.6,&quot;left&quot;:35.15,&quot;top&quot;:73.35,&quot;width&quot;:609.35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5.6,&quot;left&quot;:35.15,&quot;top&quot;:73.35,&quot;width&quot;:609.35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1.4150393700787,&quot;left&quot;:256.8307874015748,&quot;top&quot;:141.48188976377952,&quot;width&quot;:563.3645669291338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5.6,&quot;left&quot;:35.15,&quot;top&quot;:73.35,&quot;width&quot;:609.35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5.6,&quot;left&quot;:35.15,&quot;top&quot;:73.35,&quot;width&quot;:609.35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2.7124409448819,&quot;left&quot;:35.15,&quot;top&quot;:121.08755905511812,&quot;width&quot;:892.35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2.7124409448819,&quot;left&quot;:35.15,&quot;top&quot;:121.08755905511812,&quot;width&quot;:892.35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2.7124409448819,&quot;left&quot;:35.15,&quot;top&quot;:121.08755905511812,&quot;width&quot;:892.35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2.7124409448819,&quot;left&quot;:35.15,&quot;top&quot;:121.08755905511812,&quot;width&quot;:892.35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2.7124409448819,&quot;left&quot;:35.15,&quot;top&quot;:121.08755905511812,&quot;width&quot;:892.35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2.7124409448819,&quot;left&quot;:35.15,&quot;top&quot;:121.08755905511812,&quot;width&quot;:892.35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2.7124409448819,&quot;left&quot;:35.15,&quot;top&quot;:121.08755905511812,&quot;width&quot;:892.35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2.7124409448819,&quot;left&quot;:35.15,&quot;top&quot;:121.08755905511812,&quot;width&quot;:892.3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1.4150393700787,&quot;left&quot;:256.8307874015748,&quot;top&quot;:141.48188976377952,&quot;width&quot;:563.3645669291338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2.7124409448819,&quot;left&quot;:35.15,&quot;top&quot;:121.08755905511812,&quot;width&quot;:892.35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2.7124409448819,&quot;left&quot;:35.15,&quot;top&quot;:121.08755905511812,&quot;width&quot;:892.35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2.7124409448819,&quot;left&quot;:35.15,&quot;top&quot;:121.08755905511812,&quot;width&quot;:892.35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96.7685826771653,&quot;left&quot;:93.94354330708661,&quot;top&quot;:94.07724409448818,&quot;width&quot;:733.6611023622047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96.7685826771653,&quot;left&quot;:93.94354330708661,&quot;top&quot;:94.07724409448818,&quot;width&quot;:733.6611023622047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96.7685826771653,&quot;left&quot;:93.94354330708661,&quot;top&quot;:94.07724409448818,&quot;width&quot;:733.6611023622047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96.7685826771653,&quot;left&quot;:93.94354330708661,&quot;top&quot;:94.07724409448818,&quot;width&quot;:733.6611023622047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96.7685826771653,&quot;left&quot;:93.94354330708661,&quot;top&quot;:94.07724409448818,&quot;width&quot;:733.6611023622047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596.7685826771653,&quot;left&quot;:93.94354330708661,&quot;top&quot;:94.07724409448818,&quot;width&quot;:733.6611023622047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06503937007875,&quot;left&quot;:104.9807874015748,&quot;top&quot;:111.83188976377953,&quot;width&quot;:743.0145669291337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1.4150393700787,&quot;left&quot;:256.8307874015748,&quot;top&quot;:141.48188976377952,&quot;width&quot;:563.3645669291338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06503937007875,&quot;left&quot;:104.9807874015748,&quot;top&quot;:111.83188976377953,&quot;width&quot;:743.0145669291337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06503937007875,&quot;left&quot;:104.9807874015748,&quot;top&quot;:111.83188976377953,&quot;width&quot;:743.0145669291337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06503937007875,&quot;left&quot;:104.9807874015748,&quot;top&quot;:111.83188976377953,&quot;width&quot;:743.0145669291337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06503937007875,&quot;left&quot;:104.9807874015748,&quot;top&quot;:111.83188976377953,&quot;width&quot;:743.0145669291337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06503937007875,&quot;left&quot;:104.9807874015748,&quot;top&quot;:111.83188976377953,&quot;width&quot;:743.0145669291337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1.4150393700787,&quot;left&quot;:256.8307874015748,&quot;top&quot;:141.48188976377952,&quot;width&quot;:563.3645669291338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1.06503937007875,&quot;left&quot;:104.9807874015748,&quot;top&quot;:111.83188976377953,&quot;width&quot;:743.0145669291337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5.6,&quot;left&quot;:35.15,&quot;top&quot;:73.35,&quot;width&quot;:609.35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5.6,&quot;left&quot;:35.15,&quot;top&quot;:73.35,&quot;width&quot;:609.35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5.6,&quot;left&quot;:35.15,&quot;top&quot;:73.35,&quot;width&quot;:609.35}"/>
</p:tagLst>
</file>

<file path=ppt/theme/theme1.xml><?xml version="1.0" encoding="utf-8"?>
<a:theme xmlns:a="http://schemas.openxmlformats.org/drawingml/2006/main" name="第一PPT，www.1ppt.com">
  <a:themeElements>
    <a:clrScheme name="自定义 2">
      <a:dk1>
        <a:sysClr val="windowText" lastClr="000000"/>
      </a:dk1>
      <a:lt1>
        <a:sysClr val="window" lastClr="FFFFFF"/>
      </a:lt1>
      <a:dk2>
        <a:srgbClr val="3F3F3F"/>
      </a:dk2>
      <a:lt2>
        <a:srgbClr val="E3DED1"/>
      </a:lt2>
      <a:accent1>
        <a:srgbClr val="005825"/>
      </a:accent1>
      <a:accent2>
        <a:srgbClr val="7F7F7F"/>
      </a:accent2>
      <a:accent3>
        <a:srgbClr val="414456"/>
      </a:accent3>
      <a:accent4>
        <a:srgbClr val="444455"/>
      </a:accent4>
      <a:accent5>
        <a:srgbClr val="444455"/>
      </a:accent5>
      <a:accent6>
        <a:srgbClr val="7F7F7F"/>
      </a:accent6>
      <a:hlink>
        <a:srgbClr val="002060"/>
      </a:hlink>
      <a:folHlink>
        <a:srgbClr val="B26B0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4210</Words>
  <Application>Microsoft Office PowerPoint</Application>
  <PresentationFormat>宽屏</PresentationFormat>
  <Paragraphs>297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Google Sans Text</vt:lpstr>
      <vt:lpstr>等线</vt:lpstr>
      <vt:lpstr>微软雅黑</vt:lpstr>
      <vt:lpstr>幼圆</vt:lpstr>
      <vt:lpstr>Arial</vt:lpstr>
      <vt:lpstr>Arial Black</vt:lpstr>
      <vt:lpstr>Calibri</vt:lpstr>
      <vt:lpstr>Wingdings</vt:lpstr>
      <vt:lpstr>Wingdings 2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Admin</cp:lastModifiedBy>
  <cp:revision>147</cp:revision>
  <dcterms:created xsi:type="dcterms:W3CDTF">2020-10-27T11:22:00Z</dcterms:created>
  <dcterms:modified xsi:type="dcterms:W3CDTF">2025-12-14T20:19:54Z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B6F8A208F44B41CEA7358D1EFE429AA4_13</vt:lpwstr>
  </property>
  <property fmtid="{D5CDD505-2E9C-101B-9397-08002B2CF9AE}" pid="3" name="KSOProductBuildVer">
    <vt:lpwstr>2052-12.1.0.24034</vt:lpwstr>
  </property>
</Properties>
</file>

<file path=docProps/thumbnail.jpeg>
</file>